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9"/>
  </p:notesMasterIdLst>
  <p:sldIdLst>
    <p:sldId id="258" r:id="rId2"/>
    <p:sldId id="311" r:id="rId3"/>
    <p:sldId id="313" r:id="rId4"/>
    <p:sldId id="315" r:id="rId5"/>
    <p:sldId id="262" r:id="rId6"/>
    <p:sldId id="285" r:id="rId7"/>
    <p:sldId id="283" r:id="rId8"/>
    <p:sldId id="264" r:id="rId9"/>
    <p:sldId id="278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97" r:id="rId23"/>
    <p:sldId id="296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7" r:id="rId37"/>
    <p:sldId id="318" r:id="rId38"/>
    <p:sldId id="319" r:id="rId39"/>
    <p:sldId id="320" r:id="rId40"/>
    <p:sldId id="321" r:id="rId41"/>
    <p:sldId id="322" r:id="rId42"/>
    <p:sldId id="323" r:id="rId43"/>
    <p:sldId id="324" r:id="rId44"/>
    <p:sldId id="325" r:id="rId45"/>
    <p:sldId id="326" r:id="rId46"/>
    <p:sldId id="327" r:id="rId47"/>
    <p:sldId id="328" r:id="rId48"/>
    <p:sldId id="329" r:id="rId49"/>
    <p:sldId id="330" r:id="rId50"/>
    <p:sldId id="279" r:id="rId51"/>
    <p:sldId id="280" r:id="rId52"/>
    <p:sldId id="281" r:id="rId53"/>
    <p:sldId id="282" r:id="rId54"/>
    <p:sldId id="286" r:id="rId55"/>
    <p:sldId id="288" r:id="rId56"/>
    <p:sldId id="290" r:id="rId57"/>
    <p:sldId id="291" r:id="rId58"/>
    <p:sldId id="292" r:id="rId59"/>
    <p:sldId id="293" r:id="rId60"/>
    <p:sldId id="294" r:id="rId61"/>
    <p:sldId id="316" r:id="rId62"/>
    <p:sldId id="331" r:id="rId63"/>
    <p:sldId id="332" r:id="rId64"/>
    <p:sldId id="333" r:id="rId65"/>
    <p:sldId id="334" r:id="rId66"/>
    <p:sldId id="335" r:id="rId67"/>
    <p:sldId id="336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JULY%20-2012%20Jalpaiguri_send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na\Desktop\sudip\Summary%20Reports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na\Desktop\sudip\Complaint%20Disposal%20(Chart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7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Sheet1!$A$1:$A$13</c:f>
              <c:strCache>
                <c:ptCount val="13"/>
                <c:pt idx="0">
                  <c:v>Alipurduar-I</c:v>
                </c:pt>
                <c:pt idx="1">
                  <c:v>Alipurduar-II</c:v>
                </c:pt>
                <c:pt idx="2">
                  <c:v>Dhupguri</c:v>
                </c:pt>
                <c:pt idx="3">
                  <c:v>Falakata</c:v>
                </c:pt>
                <c:pt idx="4">
                  <c:v>Kalchini</c:v>
                </c:pt>
                <c:pt idx="5">
                  <c:v>Kumargram</c:v>
                </c:pt>
                <c:pt idx="6">
                  <c:v>Madarihat</c:v>
                </c:pt>
                <c:pt idx="7">
                  <c:v>Mal</c:v>
                </c:pt>
                <c:pt idx="8">
                  <c:v>Matiali</c:v>
                </c:pt>
                <c:pt idx="9">
                  <c:v>Maynaguri</c:v>
                </c:pt>
                <c:pt idx="10">
                  <c:v>Nagrakata</c:v>
                </c:pt>
                <c:pt idx="11">
                  <c:v>Rajganj</c:v>
                </c:pt>
                <c:pt idx="12">
                  <c:v>Sadar</c:v>
                </c:pt>
              </c:strCache>
            </c:strRef>
          </c:cat>
          <c:val>
            <c:numRef>
              <c:f>Sheet1!$B$1:$B$13</c:f>
              <c:numCache>
                <c:formatCode>General</c:formatCode>
                <c:ptCount val="13"/>
                <c:pt idx="0">
                  <c:v>448.07</c:v>
                </c:pt>
                <c:pt idx="1">
                  <c:v>629.64</c:v>
                </c:pt>
                <c:pt idx="2">
                  <c:v>770.55</c:v>
                </c:pt>
                <c:pt idx="3">
                  <c:v>1332.78</c:v>
                </c:pt>
                <c:pt idx="4">
                  <c:v>721.81999999999948</c:v>
                </c:pt>
                <c:pt idx="5">
                  <c:v>801.93</c:v>
                </c:pt>
                <c:pt idx="6">
                  <c:v>381.09</c:v>
                </c:pt>
                <c:pt idx="7">
                  <c:v>271.94</c:v>
                </c:pt>
                <c:pt idx="8">
                  <c:v>204.12</c:v>
                </c:pt>
                <c:pt idx="9">
                  <c:v>459.39</c:v>
                </c:pt>
                <c:pt idx="10">
                  <c:v>197.53</c:v>
                </c:pt>
                <c:pt idx="11">
                  <c:v>226.33</c:v>
                </c:pt>
                <c:pt idx="12">
                  <c:v>607.9</c:v>
                </c:pt>
              </c:numCache>
            </c:numRef>
          </c:val>
        </c:ser>
        <c:shape val="box"/>
        <c:axId val="37639296"/>
        <c:axId val="37640832"/>
        <c:axId val="0"/>
      </c:bar3DChart>
      <c:catAx>
        <c:axId val="37639296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37640832"/>
        <c:crosses val="autoZero"/>
        <c:auto val="1"/>
        <c:lblAlgn val="ctr"/>
        <c:lblOffset val="100"/>
      </c:catAx>
      <c:valAx>
        <c:axId val="37640832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37639296"/>
        <c:crosses val="autoZero"/>
        <c:crossBetween val="between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5977216765430098E-2"/>
          <c:y val="1.5979595292523921E-2"/>
          <c:w val="0.9440227832345699"/>
          <c:h val="0.71048238929811158"/>
        </c:manualLayout>
      </c:layout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Val val="1"/>
          </c:dLbls>
          <c:cat>
            <c:strRef>
              <c:f>Sheet2!$A$1:$A$13</c:f>
              <c:strCache>
                <c:ptCount val="13"/>
                <c:pt idx="0">
                  <c:v>Alipurduar-I</c:v>
                </c:pt>
                <c:pt idx="1">
                  <c:v>Alipurduar-II</c:v>
                </c:pt>
                <c:pt idx="2">
                  <c:v>Dhupguri</c:v>
                </c:pt>
                <c:pt idx="3">
                  <c:v>Falakata</c:v>
                </c:pt>
                <c:pt idx="4">
                  <c:v>Kalchini</c:v>
                </c:pt>
                <c:pt idx="5">
                  <c:v>Kumargram</c:v>
                </c:pt>
                <c:pt idx="6">
                  <c:v>Madarihat</c:v>
                </c:pt>
                <c:pt idx="7">
                  <c:v>Mal</c:v>
                </c:pt>
                <c:pt idx="8">
                  <c:v>Matiali</c:v>
                </c:pt>
                <c:pt idx="9">
                  <c:v>Maynaguri</c:v>
                </c:pt>
                <c:pt idx="10">
                  <c:v>Nagrakata</c:v>
                </c:pt>
                <c:pt idx="11">
                  <c:v>Rajganj</c:v>
                </c:pt>
                <c:pt idx="12">
                  <c:v>Sadar</c:v>
                </c:pt>
              </c:strCache>
            </c:strRef>
          </c:cat>
          <c:val>
            <c:numRef>
              <c:f>Sheet2!$B$1:$B$13</c:f>
              <c:numCache>
                <c:formatCode>0.00;[Red]0.00</c:formatCode>
                <c:ptCount val="13"/>
                <c:pt idx="0">
                  <c:v>1.8208500000000001</c:v>
                </c:pt>
                <c:pt idx="1">
                  <c:v>1.9277199999999999</c:v>
                </c:pt>
                <c:pt idx="2">
                  <c:v>4.6048299999999891</c:v>
                </c:pt>
                <c:pt idx="3">
                  <c:v>1.37683</c:v>
                </c:pt>
                <c:pt idx="4">
                  <c:v>3.0344499999999934</c:v>
                </c:pt>
                <c:pt idx="5">
                  <c:v>3.1990999999999987</c:v>
                </c:pt>
                <c:pt idx="6">
                  <c:v>0.49763000000000002</c:v>
                </c:pt>
                <c:pt idx="7">
                  <c:v>0.90303</c:v>
                </c:pt>
                <c:pt idx="8">
                  <c:v>1.2021599999999999</c:v>
                </c:pt>
                <c:pt idx="9">
                  <c:v>1.1549900000000002</c:v>
                </c:pt>
                <c:pt idx="10">
                  <c:v>1.3360300000000001</c:v>
                </c:pt>
                <c:pt idx="11">
                  <c:v>1.03691</c:v>
                </c:pt>
                <c:pt idx="12">
                  <c:v>1.18574</c:v>
                </c:pt>
              </c:numCache>
            </c:numRef>
          </c:val>
        </c:ser>
        <c:axId val="37651200"/>
        <c:axId val="37652736"/>
      </c:barChart>
      <c:catAx>
        <c:axId val="3765120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Algerian" pitchFamily="82" charset="0"/>
              </a:defRPr>
            </a:pPr>
            <a:endParaRPr lang="en-US"/>
          </a:p>
        </c:txPr>
        <c:crossAx val="37652736"/>
        <c:crosses val="autoZero"/>
        <c:auto val="1"/>
        <c:lblAlgn val="ctr"/>
        <c:lblOffset val="100"/>
      </c:catAx>
      <c:valAx>
        <c:axId val="37652736"/>
        <c:scaling>
          <c:orientation val="minMax"/>
        </c:scaling>
        <c:delete val="1"/>
        <c:axPos val="l"/>
        <c:majorGridlines/>
        <c:numFmt formatCode="0.00;[Red]0.00" sourceLinked="1"/>
        <c:tickLblPos val="nextTo"/>
        <c:crossAx val="37651200"/>
        <c:crosses val="autoZero"/>
        <c:crossBetween val="between"/>
      </c:valAx>
      <c:spPr>
        <a:noFill/>
        <a:ln w="25400">
          <a:noFill/>
        </a:ln>
      </c:spPr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1.5277777777777781E-2"/>
          <c:y val="0"/>
          <c:w val="0.96944444444444544"/>
          <c:h val="0.92832199480854183"/>
        </c:manualLayout>
      </c:layout>
      <c:barChart>
        <c:barDir val="col"/>
        <c:grouping val="clustered"/>
        <c:ser>
          <c:idx val="0"/>
          <c:order val="0"/>
          <c:tx>
            <c:strRef>
              <c:f>Sheet1!$F$3</c:f>
              <c:strCache>
                <c:ptCount val="1"/>
                <c:pt idx="0">
                  <c:v>Total</c:v>
                </c:pt>
              </c:strCache>
            </c:strRef>
          </c:tx>
          <c:cat>
            <c:strRef>
              <c:f>Sheet1!$E$4:$E$16</c:f>
              <c:strCache>
                <c:ptCount val="13"/>
                <c:pt idx="0">
                  <c:v>Alipurduar-I</c:v>
                </c:pt>
                <c:pt idx="1">
                  <c:v>Alipurduar-II</c:v>
                </c:pt>
                <c:pt idx="2">
                  <c:v>Dhupguri</c:v>
                </c:pt>
                <c:pt idx="3">
                  <c:v>Falakata</c:v>
                </c:pt>
                <c:pt idx="4">
                  <c:v>Kalchini</c:v>
                </c:pt>
                <c:pt idx="5">
                  <c:v>Kumargram</c:v>
                </c:pt>
                <c:pt idx="6">
                  <c:v>Madarihat</c:v>
                </c:pt>
                <c:pt idx="7">
                  <c:v>Mal</c:v>
                </c:pt>
                <c:pt idx="8">
                  <c:v>Matiali</c:v>
                </c:pt>
                <c:pt idx="9">
                  <c:v>Maynaguri</c:v>
                </c:pt>
                <c:pt idx="10">
                  <c:v>Nagrakata</c:v>
                </c:pt>
                <c:pt idx="11">
                  <c:v>Rajganj</c:v>
                </c:pt>
                <c:pt idx="12">
                  <c:v>Sadar</c:v>
                </c:pt>
              </c:strCache>
            </c:strRef>
          </c:cat>
          <c:val>
            <c:numRef>
              <c:f>Sheet1!$F$4:$F$16</c:f>
            </c:numRef>
          </c:val>
        </c:ser>
        <c:ser>
          <c:idx val="1"/>
          <c:order val="1"/>
          <c:tx>
            <c:strRef>
              <c:f>Sheet1!$G$3</c:f>
              <c:strCache>
                <c:ptCount val="1"/>
                <c:pt idx="0">
                  <c:v>Women</c:v>
                </c:pt>
              </c:strCache>
            </c:strRef>
          </c:tx>
          <c:dLbls>
            <c:dLbl>
              <c:idx val="0"/>
              <c:layout/>
              <c:tx>
                <c:rich>
                  <a:bodyPr rot="-5400000" vert="horz"/>
                  <a:lstStyle/>
                  <a:p>
                    <a:pPr algn="ctr" rtl="0">
                      <a:defRPr lang="en-US" sz="14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rPr>
                      <a:t>0.86 (47.29%)</a:t>
                    </a: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8.2329994151391045E-4"/>
                  <c:y val="-3.4188034188033611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0.68 (35.26%)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2.7777777777777877E-2"/>
                  <c:y val="1.1415527166347961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1.78 (38.66%)</a:t>
                    </a: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="1"/>
                      <a:t>0.65 (47.21%)</a:t>
                    </a: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b="1"/>
                      <a:t>1.35 (44.40%)</a:t>
                    </a:r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400" b="1"/>
                      <a:t>1.32 (41.26 %)</a:t>
                    </a:r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400" b="1"/>
                      <a:t>0.27 (54.90 %)</a:t>
                    </a:r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400" b="1"/>
                      <a:t>0.73 (80.70%)</a:t>
                    </a:r>
                  </a:p>
                </c:rich>
              </c:tx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1400" b="1"/>
                      <a:t>0.57 (47.41%)</a:t>
                    </a:r>
                  </a:p>
                </c:rich>
              </c:tx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1400" b="1"/>
                      <a:t>0.44 (38.10%)</a:t>
                    </a:r>
                  </a:p>
                </c:rich>
              </c:tx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1400" b="1"/>
                      <a:t>0.3</a:t>
                    </a:r>
                    <a:r>
                      <a:rPr lang="en-US" sz="1400" b="1" baseline="0"/>
                      <a:t> (23.49%)</a:t>
                    </a:r>
                    <a:endParaRPr lang="en-US" sz="1400" b="1"/>
                  </a:p>
                </c:rich>
              </c:tx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0.44 (42.43%)</a:t>
                    </a:r>
                  </a:p>
                </c:rich>
              </c:tx>
              <c:showVal val="1"/>
            </c:dLbl>
            <c:dLbl>
              <c:idx val="12"/>
              <c:layout>
                <c:manualLayout>
                  <c:x val="0"/>
                  <c:y val="-6.6210057564818167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0.43 (36.55%)</a:t>
                    </a:r>
                  </a:p>
                </c:rich>
              </c:tx>
              <c:showVal val="1"/>
            </c:dLbl>
            <c:dLbl>
              <c:idx val="13"/>
              <c:tx>
                <c:rich>
                  <a:bodyPr/>
                  <a:lstStyle/>
                  <a:p>
                    <a:r>
                      <a:rPr lang="en-US" sz="1400" b="1"/>
                      <a:t>9.84 (42.26)</a:t>
                    </a:r>
                  </a:p>
                </c:rich>
              </c:tx>
              <c:showVal val="1"/>
            </c:dLbl>
            <c:txPr>
              <a:bodyPr rot="-5400000" vert="horz"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Sheet1!$E$4:$E$16</c:f>
              <c:strCache>
                <c:ptCount val="13"/>
                <c:pt idx="0">
                  <c:v>Alipurduar-I</c:v>
                </c:pt>
                <c:pt idx="1">
                  <c:v>Alipurduar-II</c:v>
                </c:pt>
                <c:pt idx="2">
                  <c:v>Dhupguri</c:v>
                </c:pt>
                <c:pt idx="3">
                  <c:v>Falakata</c:v>
                </c:pt>
                <c:pt idx="4">
                  <c:v>Kalchini</c:v>
                </c:pt>
                <c:pt idx="5">
                  <c:v>Kumargram</c:v>
                </c:pt>
                <c:pt idx="6">
                  <c:v>Madarihat</c:v>
                </c:pt>
                <c:pt idx="7">
                  <c:v>Mal</c:v>
                </c:pt>
                <c:pt idx="8">
                  <c:v>Matiali</c:v>
                </c:pt>
                <c:pt idx="9">
                  <c:v>Maynaguri</c:v>
                </c:pt>
                <c:pt idx="10">
                  <c:v>Nagrakata</c:v>
                </c:pt>
                <c:pt idx="11">
                  <c:v>Rajganj</c:v>
                </c:pt>
                <c:pt idx="12">
                  <c:v>Sadar</c:v>
                </c:pt>
              </c:strCache>
            </c:strRef>
          </c:cat>
          <c:val>
            <c:numRef>
              <c:f>Sheet1!$G$4:$G$16</c:f>
              <c:numCache>
                <c:formatCode>0.00;[Red]0.00</c:formatCode>
                <c:ptCount val="13"/>
                <c:pt idx="0">
                  <c:v>0.8610061</c:v>
                </c:pt>
                <c:pt idx="1">
                  <c:v>0.67962000000000211</c:v>
                </c:pt>
                <c:pt idx="2">
                  <c:v>1.78</c:v>
                </c:pt>
                <c:pt idx="3">
                  <c:v>0.65000000000000124</c:v>
                </c:pt>
                <c:pt idx="4">
                  <c:v>1.3473899999999999</c:v>
                </c:pt>
                <c:pt idx="5">
                  <c:v>1.32</c:v>
                </c:pt>
                <c:pt idx="6">
                  <c:v>0.2731900000000001</c:v>
                </c:pt>
                <c:pt idx="7">
                  <c:v>0.72872000000000126</c:v>
                </c:pt>
                <c:pt idx="8">
                  <c:v>0.56999999999999995</c:v>
                </c:pt>
                <c:pt idx="9">
                  <c:v>0.44</c:v>
                </c:pt>
                <c:pt idx="10" formatCode="General">
                  <c:v>0.31382000000000093</c:v>
                </c:pt>
                <c:pt idx="11">
                  <c:v>0.44</c:v>
                </c:pt>
                <c:pt idx="12">
                  <c:v>0.43338000000000093</c:v>
                </c:pt>
              </c:numCache>
            </c:numRef>
          </c:val>
        </c:ser>
        <c:axId val="38384000"/>
        <c:axId val="38385536"/>
      </c:barChart>
      <c:catAx>
        <c:axId val="3838400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8385536"/>
        <c:crosses val="autoZero"/>
        <c:auto val="1"/>
        <c:lblAlgn val="ctr"/>
        <c:lblOffset val="100"/>
      </c:catAx>
      <c:valAx>
        <c:axId val="38385536"/>
        <c:scaling>
          <c:orientation val="minMax"/>
        </c:scaling>
        <c:delete val="1"/>
        <c:axPos val="l"/>
        <c:majorGridlines/>
        <c:numFmt formatCode="0.00;[Red]0.00" sourceLinked="1"/>
        <c:tickLblPos val="nextTo"/>
        <c:crossAx val="38384000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7"/>
  <c:chart>
    <c:plotArea>
      <c:layout>
        <c:manualLayout>
          <c:layoutTarget val="inner"/>
          <c:xMode val="edge"/>
          <c:yMode val="edge"/>
          <c:x val="2.9972987751531059E-2"/>
          <c:y val="0"/>
          <c:w val="0.97002701224847143"/>
          <c:h val="0.83946250468691308"/>
        </c:manualLayout>
      </c:layout>
      <c:barChart>
        <c:barDir val="col"/>
        <c:grouping val="clustered"/>
        <c:ser>
          <c:idx val="0"/>
          <c:order val="0"/>
          <c:tx>
            <c:strRef>
              <c:f>Sheet4!$B$1</c:f>
              <c:strCache>
                <c:ptCount val="1"/>
                <c:pt idx="0">
                  <c:v>Cumulative
Labour Budget
estimation of
Total
Expenditure (Till
the reporting
month)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Sheet4!$A$2:$A$14</c:f>
              <c:strCache>
                <c:ptCount val="13"/>
                <c:pt idx="0">
                  <c:v>Alipurduar-I</c:v>
                </c:pt>
                <c:pt idx="1">
                  <c:v>Alipurduar-II</c:v>
                </c:pt>
                <c:pt idx="2">
                  <c:v>Dhupguri</c:v>
                </c:pt>
                <c:pt idx="3">
                  <c:v>Falakata</c:v>
                </c:pt>
                <c:pt idx="4">
                  <c:v>Kalchini</c:v>
                </c:pt>
                <c:pt idx="5">
                  <c:v>Kumargram</c:v>
                </c:pt>
                <c:pt idx="6">
                  <c:v>Madarihat</c:v>
                </c:pt>
                <c:pt idx="7">
                  <c:v>Mal</c:v>
                </c:pt>
                <c:pt idx="8">
                  <c:v>Matiali</c:v>
                </c:pt>
                <c:pt idx="9">
                  <c:v>Maynaguri</c:v>
                </c:pt>
                <c:pt idx="10">
                  <c:v>Nagrakata</c:v>
                </c:pt>
                <c:pt idx="11">
                  <c:v>Rajganj</c:v>
                </c:pt>
                <c:pt idx="12">
                  <c:v>Sadar</c:v>
                </c:pt>
              </c:strCache>
            </c:strRef>
          </c:cat>
          <c:val>
            <c:numRef>
              <c:f>Sheet4!$B$2:$B$14</c:f>
              <c:numCache>
                <c:formatCode>General</c:formatCode>
                <c:ptCount val="13"/>
                <c:pt idx="0">
                  <c:v>226.1</c:v>
                </c:pt>
                <c:pt idx="1">
                  <c:v>262.36</c:v>
                </c:pt>
                <c:pt idx="2">
                  <c:v>867</c:v>
                </c:pt>
                <c:pt idx="3">
                  <c:v>497.96</c:v>
                </c:pt>
                <c:pt idx="4">
                  <c:v>445.54</c:v>
                </c:pt>
                <c:pt idx="5">
                  <c:v>734.16</c:v>
                </c:pt>
                <c:pt idx="6">
                  <c:v>487.45</c:v>
                </c:pt>
                <c:pt idx="7">
                  <c:v>366.32</c:v>
                </c:pt>
                <c:pt idx="8">
                  <c:v>176.76</c:v>
                </c:pt>
                <c:pt idx="9">
                  <c:v>891.23</c:v>
                </c:pt>
                <c:pt idx="10">
                  <c:v>193.65</c:v>
                </c:pt>
                <c:pt idx="11">
                  <c:v>233.70999999999998</c:v>
                </c:pt>
                <c:pt idx="12">
                  <c:v>232.5</c:v>
                </c:pt>
              </c:numCache>
            </c:numRef>
          </c:val>
        </c:ser>
        <c:ser>
          <c:idx val="1"/>
          <c:order val="1"/>
          <c:tx>
            <c:strRef>
              <c:f>Sheet4!$C$1</c:f>
              <c:strCache>
                <c:ptCount val="1"/>
                <c:pt idx="0">
                  <c:v>Actual Expenditue</c:v>
                </c:pt>
              </c:strCache>
            </c:strRef>
          </c:tx>
          <c:dLbls>
            <c:dLbl>
              <c:idx val="2"/>
              <c:layout>
                <c:manualLayout>
                  <c:x val="2.3611111111111086E-2"/>
                  <c:y val="9.1324200913241727E-3"/>
                </c:manualLayout>
              </c:layout>
              <c:showVal val="1"/>
            </c:dLbl>
            <c:dLbl>
              <c:idx val="5"/>
              <c:layout>
                <c:manualLayout>
                  <c:x val="2.5000000000000001E-2"/>
                  <c:y val="4.1856441889381172E-17"/>
                </c:manualLayout>
              </c:layout>
              <c:showVal val="1"/>
            </c:dLbl>
            <c:dLbl>
              <c:idx val="9"/>
              <c:layout>
                <c:manualLayout>
                  <c:x val="1.8055555555555481E-2"/>
                  <c:y val="0"/>
                </c:manualLayout>
              </c:layout>
              <c:showVal val="1"/>
            </c:dLbl>
            <c:dLbl>
              <c:idx val="11"/>
              <c:layout>
                <c:manualLayout>
                  <c:x val="1.1111001749781311E-2"/>
                  <c:y val="-2.2831050228310605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0">
                    <a:latin typeface="Aharoni" pitchFamily="2" charset="-79"/>
                    <a:cs typeface="Aharoni" pitchFamily="2" charset="-79"/>
                  </a:defRPr>
                </a:pPr>
                <a:endParaRPr lang="en-US"/>
              </a:p>
            </c:txPr>
            <c:showVal val="1"/>
          </c:dLbls>
          <c:cat>
            <c:strRef>
              <c:f>Sheet4!$A$2:$A$14</c:f>
              <c:strCache>
                <c:ptCount val="13"/>
                <c:pt idx="0">
                  <c:v>Alipurduar-I</c:v>
                </c:pt>
                <c:pt idx="1">
                  <c:v>Alipurduar-II</c:v>
                </c:pt>
                <c:pt idx="2">
                  <c:v>Dhupguri</c:v>
                </c:pt>
                <c:pt idx="3">
                  <c:v>Falakata</c:v>
                </c:pt>
                <c:pt idx="4">
                  <c:v>Kalchini</c:v>
                </c:pt>
                <c:pt idx="5">
                  <c:v>Kumargram</c:v>
                </c:pt>
                <c:pt idx="6">
                  <c:v>Madarihat</c:v>
                </c:pt>
                <c:pt idx="7">
                  <c:v>Mal</c:v>
                </c:pt>
                <c:pt idx="8">
                  <c:v>Matiali</c:v>
                </c:pt>
                <c:pt idx="9">
                  <c:v>Maynaguri</c:v>
                </c:pt>
                <c:pt idx="10">
                  <c:v>Nagrakata</c:v>
                </c:pt>
                <c:pt idx="11">
                  <c:v>Rajganj</c:v>
                </c:pt>
                <c:pt idx="12">
                  <c:v>Sadar</c:v>
                </c:pt>
              </c:strCache>
            </c:strRef>
          </c:cat>
          <c:val>
            <c:numRef>
              <c:f>Sheet4!$C$2:$C$14</c:f>
              <c:numCache>
                <c:formatCode>General</c:formatCode>
                <c:ptCount val="13"/>
                <c:pt idx="0">
                  <c:v>448.07</c:v>
                </c:pt>
                <c:pt idx="1">
                  <c:v>629.64</c:v>
                </c:pt>
                <c:pt idx="2">
                  <c:v>770.55</c:v>
                </c:pt>
                <c:pt idx="3">
                  <c:v>1332.78</c:v>
                </c:pt>
                <c:pt idx="4">
                  <c:v>721.81999999999948</c:v>
                </c:pt>
                <c:pt idx="5">
                  <c:v>801.93</c:v>
                </c:pt>
                <c:pt idx="6">
                  <c:v>381.09</c:v>
                </c:pt>
                <c:pt idx="7">
                  <c:v>271.94</c:v>
                </c:pt>
                <c:pt idx="8">
                  <c:v>204.12</c:v>
                </c:pt>
                <c:pt idx="9">
                  <c:v>459.39</c:v>
                </c:pt>
                <c:pt idx="10">
                  <c:v>197.53</c:v>
                </c:pt>
                <c:pt idx="11">
                  <c:v>226.33</c:v>
                </c:pt>
                <c:pt idx="12">
                  <c:v>607.9</c:v>
                </c:pt>
              </c:numCache>
            </c:numRef>
          </c:val>
        </c:ser>
        <c:axId val="38438400"/>
        <c:axId val="38439936"/>
      </c:barChart>
      <c:catAx>
        <c:axId val="38438400"/>
        <c:scaling>
          <c:orientation val="minMax"/>
        </c:scaling>
        <c:axPos val="b"/>
        <c:tickLblPos val="nextTo"/>
        <c:txPr>
          <a:bodyPr/>
          <a:lstStyle/>
          <a:p>
            <a:pPr>
              <a:defRPr sz="900">
                <a:latin typeface="Algerian" pitchFamily="82" charset="0"/>
              </a:defRPr>
            </a:pPr>
            <a:endParaRPr lang="en-US"/>
          </a:p>
        </c:txPr>
        <c:crossAx val="38439936"/>
        <c:crosses val="autoZero"/>
        <c:auto val="1"/>
        <c:lblAlgn val="ctr"/>
        <c:lblOffset val="100"/>
      </c:catAx>
      <c:valAx>
        <c:axId val="38439936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38438400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sng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Muster Roll Verification (2012-13)</a:t>
            </a:r>
          </a:p>
        </c:rich>
      </c:tx>
      <c:layout>
        <c:manualLayout>
          <c:xMode val="edge"/>
          <c:yMode val="edge"/>
          <c:x val="0.31805157593123268"/>
          <c:y val="2.9473714508341454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2750716332378217"/>
          <c:y val="0.15578963382980493"/>
          <c:w val="0.85243553008595951"/>
          <c:h val="0.57263216759063251"/>
        </c:manualLayout>
      </c:layout>
      <c:barChart>
        <c:barDir val="col"/>
        <c:grouping val="clustered"/>
        <c:ser>
          <c:idx val="0"/>
          <c:order val="0"/>
          <c:tx>
            <c:strRef>
              <c:f>'Muster Roll Verification'!$B$1</c:f>
              <c:strCache>
                <c:ptCount val="1"/>
                <c:pt idx="0">
                  <c:v>Total No. of Muster Roll Issued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solidFill>
                <a:srgbClr val="FFFFFF"/>
              </a:solidFill>
              <a:ln w="3175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'Muster Roll Verification'!$A$2:$A$14</c:f>
              <c:strCache>
                <c:ptCount val="13"/>
                <c:pt idx="0">
                  <c:v>Alipurduar I</c:v>
                </c:pt>
                <c:pt idx="1">
                  <c:v>Alipurduar II</c:v>
                </c:pt>
                <c:pt idx="2">
                  <c:v>Dhupguri</c:v>
                </c:pt>
                <c:pt idx="3">
                  <c:v>Falakata</c:v>
                </c:pt>
                <c:pt idx="4">
                  <c:v>Kalchini</c:v>
                </c:pt>
                <c:pt idx="5">
                  <c:v>Kumargram</c:v>
                </c:pt>
                <c:pt idx="6">
                  <c:v>Madarihat Birpara</c:v>
                </c:pt>
                <c:pt idx="7">
                  <c:v>Maynaguri</c:v>
                </c:pt>
                <c:pt idx="8">
                  <c:v>Mal</c:v>
                </c:pt>
                <c:pt idx="9">
                  <c:v>Matiali</c:v>
                </c:pt>
                <c:pt idx="10">
                  <c:v>Nagrakata</c:v>
                </c:pt>
                <c:pt idx="11">
                  <c:v>Rajganj</c:v>
                </c:pt>
                <c:pt idx="12">
                  <c:v>Sadar</c:v>
                </c:pt>
              </c:strCache>
            </c:strRef>
          </c:cat>
          <c:val>
            <c:numRef>
              <c:f>'Muster Roll Verification'!$B$2:$B$14</c:f>
              <c:numCache>
                <c:formatCode>General</c:formatCode>
                <c:ptCount val="13"/>
                <c:pt idx="1">
                  <c:v>18444</c:v>
                </c:pt>
                <c:pt idx="3">
                  <c:v>2505</c:v>
                </c:pt>
                <c:pt idx="6">
                  <c:v>1709</c:v>
                </c:pt>
                <c:pt idx="9">
                  <c:v>2243</c:v>
                </c:pt>
                <c:pt idx="10">
                  <c:v>1306</c:v>
                </c:pt>
                <c:pt idx="11">
                  <c:v>13284</c:v>
                </c:pt>
                <c:pt idx="12">
                  <c:v>3892</c:v>
                </c:pt>
              </c:numCache>
            </c:numRef>
          </c:val>
        </c:ser>
        <c:ser>
          <c:idx val="1"/>
          <c:order val="1"/>
          <c:tx>
            <c:strRef>
              <c:f>'Muster Roll Verification'!$C$1</c:f>
              <c:strCache>
                <c:ptCount val="1"/>
                <c:pt idx="0">
                  <c:v>No. of Muster Rolls Verified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6"/>
              <c:layout>
                <c:manualLayout>
                  <c:x val="1.7308846422850438E-2"/>
                  <c:y val="-1.2381375166537737E-2"/>
                </c:manualLayout>
              </c:layout>
              <c:dLblPos val="outEnd"/>
              <c:showVal val="1"/>
            </c:dLbl>
            <c:spPr>
              <a:solidFill>
                <a:srgbClr val="FFFFFF"/>
              </a:solidFill>
              <a:ln w="3175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'Muster Roll Verification'!$A$2:$A$14</c:f>
              <c:strCache>
                <c:ptCount val="13"/>
                <c:pt idx="0">
                  <c:v>Alipurduar I</c:v>
                </c:pt>
                <c:pt idx="1">
                  <c:v>Alipurduar II</c:v>
                </c:pt>
                <c:pt idx="2">
                  <c:v>Dhupguri</c:v>
                </c:pt>
                <c:pt idx="3">
                  <c:v>Falakata</c:v>
                </c:pt>
                <c:pt idx="4">
                  <c:v>Kalchini</c:v>
                </c:pt>
                <c:pt idx="5">
                  <c:v>Kumargram</c:v>
                </c:pt>
                <c:pt idx="6">
                  <c:v>Madarihat Birpara</c:v>
                </c:pt>
                <c:pt idx="7">
                  <c:v>Maynaguri</c:v>
                </c:pt>
                <c:pt idx="8">
                  <c:v>Mal</c:v>
                </c:pt>
                <c:pt idx="9">
                  <c:v>Matiali</c:v>
                </c:pt>
                <c:pt idx="10">
                  <c:v>Nagrakata</c:v>
                </c:pt>
                <c:pt idx="11">
                  <c:v>Rajganj</c:v>
                </c:pt>
                <c:pt idx="12">
                  <c:v>Sadar</c:v>
                </c:pt>
              </c:strCache>
            </c:strRef>
          </c:cat>
          <c:val>
            <c:numRef>
              <c:f>'Muster Roll Verification'!$C$2:$C$14</c:f>
              <c:numCache>
                <c:formatCode>General</c:formatCode>
                <c:ptCount val="13"/>
                <c:pt idx="1">
                  <c:v>46</c:v>
                </c:pt>
                <c:pt idx="3">
                  <c:v>928</c:v>
                </c:pt>
                <c:pt idx="6">
                  <c:v>646</c:v>
                </c:pt>
                <c:pt idx="9">
                  <c:v>106</c:v>
                </c:pt>
                <c:pt idx="10">
                  <c:v>141</c:v>
                </c:pt>
                <c:pt idx="11">
                  <c:v>189</c:v>
                </c:pt>
                <c:pt idx="12">
                  <c:v>336</c:v>
                </c:pt>
              </c:numCache>
            </c:numRef>
          </c:val>
        </c:ser>
        <c:dLbls>
          <c:showVal val="1"/>
        </c:dLbls>
        <c:axId val="38453248"/>
        <c:axId val="38455168"/>
      </c:barChart>
      <c:catAx>
        <c:axId val="384532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sng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Block</a:t>
                </a:r>
              </a:p>
            </c:rich>
          </c:tx>
          <c:layout>
            <c:manualLayout>
              <c:xMode val="edge"/>
              <c:yMode val="edge"/>
              <c:x val="0.52578796561604557"/>
              <c:y val="0.9200009457246550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455168"/>
        <c:crosses val="autoZero"/>
        <c:auto val="1"/>
        <c:lblAlgn val="ctr"/>
        <c:lblOffset val="100"/>
        <c:tickLblSkip val="1"/>
        <c:tickMarkSkip val="1"/>
      </c:catAx>
      <c:valAx>
        <c:axId val="3845516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Quantity</a:t>
                </a:r>
              </a:p>
            </c:rich>
          </c:tx>
          <c:layout>
            <c:manualLayout>
              <c:xMode val="edge"/>
              <c:yMode val="edge"/>
              <c:x val="2.5787965616045905E-2"/>
              <c:y val="0.3894740845745122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453248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sng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Complaint Forwarded &amp; ATR Received (2012-13)</a:t>
            </a:r>
          </a:p>
        </c:rich>
      </c:tx>
      <c:layout>
        <c:manualLayout>
          <c:xMode val="edge"/>
          <c:yMode val="edge"/>
          <c:x val="0.25688089833568423"/>
          <c:y val="3.27456322143028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9947626522840279E-2"/>
          <c:y val="0.17884152978580783"/>
          <c:w val="0.90170437783137714"/>
          <c:h val="0.49370337800025832"/>
        </c:manualLayout>
      </c:layout>
      <c:barChart>
        <c:barDir val="col"/>
        <c:grouping val="clustered"/>
        <c:ser>
          <c:idx val="0"/>
          <c:order val="0"/>
          <c:tx>
            <c:strRef>
              <c:f>'Complaint &amp; Redressal'!$B$1</c:f>
              <c:strCache>
                <c:ptCount val="1"/>
                <c:pt idx="0">
                  <c:v>No. of complaint forwarded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solidFill>
                <a:srgbClr val="FFFFFF"/>
              </a:solidFill>
              <a:ln w="3175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txPr>
              <a:bodyPr/>
              <a:lstStyle/>
              <a:p>
                <a:pPr>
                  <a:defRPr sz="11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'Complaint &amp; Redressal'!$A$2:$A$14</c:f>
              <c:strCache>
                <c:ptCount val="13"/>
                <c:pt idx="0">
                  <c:v>Alipurduar I</c:v>
                </c:pt>
                <c:pt idx="1">
                  <c:v>Alipurduar II</c:v>
                </c:pt>
                <c:pt idx="2">
                  <c:v>Dhupguri</c:v>
                </c:pt>
                <c:pt idx="3">
                  <c:v>Falakata</c:v>
                </c:pt>
                <c:pt idx="4">
                  <c:v>Kalchini</c:v>
                </c:pt>
                <c:pt idx="5">
                  <c:v>Kumargram</c:v>
                </c:pt>
                <c:pt idx="6">
                  <c:v>Madarihat Birpara</c:v>
                </c:pt>
                <c:pt idx="7">
                  <c:v>Maynaguri</c:v>
                </c:pt>
                <c:pt idx="8">
                  <c:v>Mal</c:v>
                </c:pt>
                <c:pt idx="9">
                  <c:v>Matiali</c:v>
                </c:pt>
                <c:pt idx="10">
                  <c:v>Nagrakata</c:v>
                </c:pt>
                <c:pt idx="11">
                  <c:v>Rajganj</c:v>
                </c:pt>
                <c:pt idx="12">
                  <c:v>Sadar</c:v>
                </c:pt>
              </c:strCache>
            </c:strRef>
          </c:cat>
          <c:val>
            <c:numRef>
              <c:f>'Complaint &amp; Redressal'!$B$2:$B$14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1</c:v>
                </c:pt>
              </c:numCache>
            </c:numRef>
          </c:val>
        </c:ser>
        <c:ser>
          <c:idx val="1"/>
          <c:order val="1"/>
          <c:tx>
            <c:strRef>
              <c:f>'Complaint &amp; Redressal'!$C$1</c:f>
              <c:strCache>
                <c:ptCount val="1"/>
                <c:pt idx="0">
                  <c:v>No. of complaint disposed off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solidFill>
                <a:srgbClr val="FFFFFF"/>
              </a:solidFill>
              <a:ln w="3175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txPr>
              <a:bodyPr/>
              <a:lstStyle/>
              <a:p>
                <a:pPr>
                  <a:defRPr sz="11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'Complaint &amp; Redressal'!$A$2:$A$14</c:f>
              <c:strCache>
                <c:ptCount val="13"/>
                <c:pt idx="0">
                  <c:v>Alipurduar I</c:v>
                </c:pt>
                <c:pt idx="1">
                  <c:v>Alipurduar II</c:v>
                </c:pt>
                <c:pt idx="2">
                  <c:v>Dhupguri</c:v>
                </c:pt>
                <c:pt idx="3">
                  <c:v>Falakata</c:v>
                </c:pt>
                <c:pt idx="4">
                  <c:v>Kalchini</c:v>
                </c:pt>
                <c:pt idx="5">
                  <c:v>Kumargram</c:v>
                </c:pt>
                <c:pt idx="6">
                  <c:v>Madarihat Birpara</c:v>
                </c:pt>
                <c:pt idx="7">
                  <c:v>Maynaguri</c:v>
                </c:pt>
                <c:pt idx="8">
                  <c:v>Mal</c:v>
                </c:pt>
                <c:pt idx="9">
                  <c:v>Matiali</c:v>
                </c:pt>
                <c:pt idx="10">
                  <c:v>Nagrakata</c:v>
                </c:pt>
                <c:pt idx="11">
                  <c:v>Rajganj</c:v>
                </c:pt>
                <c:pt idx="12">
                  <c:v>Sadar</c:v>
                </c:pt>
              </c:strCache>
            </c:strRef>
          </c:cat>
          <c:val>
            <c:numRef>
              <c:f>'Complaint &amp; Redressal'!$C$2:$C$14</c:f>
              <c:numCache>
                <c:formatCode>General</c:formatCode>
                <c:ptCount val="13"/>
                <c:pt idx="1">
                  <c:v>1</c:v>
                </c:pt>
                <c:pt idx="2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</c:ser>
        <c:dLbls>
          <c:showVal val="1"/>
        </c:dLbls>
        <c:axId val="38108544"/>
        <c:axId val="38135296"/>
      </c:barChart>
      <c:catAx>
        <c:axId val="381085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100" b="1" i="0" u="sng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Block</a:t>
                </a:r>
              </a:p>
            </c:rich>
          </c:tx>
          <c:layout>
            <c:manualLayout>
              <c:xMode val="edge"/>
              <c:yMode val="edge"/>
              <c:x val="0.50196624521717648"/>
              <c:y val="0.8916887541433236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135296"/>
        <c:crosses val="autoZero"/>
        <c:auto val="1"/>
        <c:lblAlgn val="ctr"/>
        <c:lblOffset val="100"/>
        <c:tickLblSkip val="1"/>
        <c:tickMarkSkip val="1"/>
      </c:catAx>
      <c:valAx>
        <c:axId val="3813529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No.</a:t>
                </a:r>
              </a:p>
            </c:rich>
          </c:tx>
          <c:layout>
            <c:manualLayout>
              <c:xMode val="edge"/>
              <c:yMode val="edge"/>
              <c:x val="2.3591102908379097E-2"/>
              <c:y val="0.397985376143066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108544"/>
        <c:crosses val="autoZero"/>
        <c:crossBetween val="between"/>
        <c:majorUnit val="1"/>
        <c:min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0.68333</cdr:x>
      <cdr:y>0.14286</cdr:y>
    </cdr:from>
    <cdr:to>
      <cdr:x>0.96667</cdr:x>
      <cdr:y>0.22857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248400" y="762000"/>
          <a:ext cx="25908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0.60833</cdr:x>
      <cdr:y>0.12857</cdr:y>
    </cdr:from>
    <cdr:to>
      <cdr:x>0.975</cdr:x>
      <cdr:y>0.22857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62600" y="685800"/>
          <a:ext cx="33528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400" b="1" dirty="0" smtClean="0">
              <a:solidFill>
                <a:srgbClr val="003964"/>
              </a:solidFill>
            </a:rPr>
            <a:t>District Average: 550.69</a:t>
          </a:r>
          <a:endParaRPr lang="en-US" sz="2400" b="1" dirty="0">
            <a:solidFill>
              <a:srgbClr val="003964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30B92-24A9-46C7-AE35-B8A90078D69E}" type="datetimeFigureOut">
              <a:rPr lang="en-US" smtClean="0"/>
              <a:pPr/>
              <a:t>8/6/2012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63A2B-CB77-41C4-8851-EA43080C1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715"/>
            <a:fld id="{0CAFB073-4889-4079-A128-07A97BB318CF}" type="slidenum">
              <a:rPr lang="en-US" smtClean="0"/>
              <a:pPr defTabSz="912715"/>
              <a:t>1</a:t>
            </a:fld>
            <a:endParaRPr lang="en-US" dirty="0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5800"/>
            <a:ext cx="4568825" cy="3427413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9BF3-685F-4732-A509-BB1BE29C3E99}" type="datetimeFigureOut">
              <a:rPr lang="en-US" smtClean="0"/>
              <a:pPr/>
              <a:t>8/6/2012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44CC07-BF2B-4B96-96A1-FA3048A75C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9BF3-685F-4732-A509-BB1BE29C3E99}" type="datetimeFigureOut">
              <a:rPr lang="en-US" smtClean="0"/>
              <a:pPr/>
              <a:t>8/6/2012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CC07-BF2B-4B96-96A1-FA3048A75C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9BF3-685F-4732-A509-BB1BE29C3E99}" type="datetimeFigureOut">
              <a:rPr lang="en-US" smtClean="0"/>
              <a:pPr/>
              <a:t>8/6/2012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CC07-BF2B-4B96-96A1-FA3048A75C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9BF3-685F-4732-A509-BB1BE29C3E99}" type="datetimeFigureOut">
              <a:rPr lang="en-US" smtClean="0"/>
              <a:pPr/>
              <a:t>8/6/2012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44CC07-BF2B-4B96-96A1-FA3048A75C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9BF3-685F-4732-A509-BB1BE29C3E99}" type="datetimeFigureOut">
              <a:rPr lang="en-US" smtClean="0"/>
              <a:pPr/>
              <a:t>8/6/2012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CC07-BF2B-4B96-96A1-FA3048A75C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9BF3-685F-4732-A509-BB1BE29C3E99}" type="datetimeFigureOut">
              <a:rPr lang="en-US" smtClean="0"/>
              <a:pPr/>
              <a:t>8/6/2012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CC07-BF2B-4B96-96A1-FA3048A75C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9BF3-685F-4732-A509-BB1BE29C3E99}" type="datetimeFigureOut">
              <a:rPr lang="en-US" smtClean="0"/>
              <a:pPr/>
              <a:t>8/6/2012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444CC07-BF2B-4B96-96A1-FA3048A75C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9BF3-685F-4732-A509-BB1BE29C3E99}" type="datetimeFigureOut">
              <a:rPr lang="en-US" smtClean="0"/>
              <a:pPr/>
              <a:t>8/6/2012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CC07-BF2B-4B96-96A1-FA3048A75C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9BF3-685F-4732-A509-BB1BE29C3E99}" type="datetimeFigureOut">
              <a:rPr lang="en-US" smtClean="0"/>
              <a:pPr/>
              <a:t>8/6/2012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CC07-BF2B-4B96-96A1-FA3048A75C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9BF3-685F-4732-A509-BB1BE29C3E99}" type="datetimeFigureOut">
              <a:rPr lang="en-US" smtClean="0"/>
              <a:pPr/>
              <a:t>8/6/2012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CC07-BF2B-4B96-96A1-FA3048A75C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9BF3-685F-4732-A509-BB1BE29C3E99}" type="datetimeFigureOut">
              <a:rPr lang="en-US" smtClean="0"/>
              <a:pPr/>
              <a:t>8/6/2012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CC07-BF2B-4B96-96A1-FA3048A75C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72E9BF3-685F-4732-A509-BB1BE29C3E99}" type="datetimeFigureOut">
              <a:rPr lang="en-US" smtClean="0"/>
              <a:pPr/>
              <a:t>8/6/2012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44CC07-BF2B-4B96-96A1-FA3048A75C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1_line_misc_11x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 flipV="1">
            <a:off x="304800" y="4724400"/>
            <a:ext cx="8534400" cy="8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WordArt 15" descr="Trellis"/>
          <p:cNvSpPr>
            <a:spLocks noChangeArrowheads="1" noChangeShapeType="1" noTextEdit="1"/>
          </p:cNvSpPr>
          <p:nvPr/>
        </p:nvSpPr>
        <p:spPr bwMode="auto">
          <a:xfrm rot="380015">
            <a:off x="1047750" y="882650"/>
            <a:ext cx="7346950" cy="23272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5606"/>
              </a:avLst>
            </a:prstTxWarp>
          </a:bodyPr>
          <a:lstStyle/>
          <a:p>
            <a:pPr algn="ctr"/>
            <a:r>
              <a:rPr lang="en-US" sz="1800" b="1" kern="10" dirty="0">
                <a:ln w="19050">
                  <a:solidFill>
                    <a:srgbClr val="FEFEFE"/>
                  </a:solidFill>
                  <a:round/>
                  <a:headEnd/>
                  <a:tailEnd/>
                </a:ln>
                <a:solidFill>
                  <a:srgbClr val="1B587C"/>
                </a:solidFill>
                <a:effectLst>
                  <a:outerShdw dist="50800" dir="7500015" algn="tl" rotWithShape="0">
                    <a:srgbClr val="000000">
                      <a:alpha val="34998"/>
                    </a:srgbClr>
                  </a:outerShdw>
                </a:effectLst>
                <a:latin typeface="Lucida Handwriting"/>
              </a:rPr>
              <a:t>Review Meeting on</a:t>
            </a:r>
          </a:p>
          <a:p>
            <a:pPr algn="ctr"/>
            <a:r>
              <a:rPr lang="en-US" sz="1800" b="1" kern="10" dirty="0">
                <a:ln w="19050">
                  <a:solidFill>
                    <a:srgbClr val="FEFEFE"/>
                  </a:solidFill>
                  <a:round/>
                  <a:headEnd/>
                  <a:tailEnd/>
                </a:ln>
                <a:solidFill>
                  <a:srgbClr val="1B587C"/>
                </a:solidFill>
                <a:effectLst>
                  <a:outerShdw dist="50800" dir="7500015" algn="tl" rotWithShape="0">
                    <a:srgbClr val="000000">
                      <a:alpha val="34998"/>
                    </a:srgbClr>
                  </a:outerShdw>
                </a:effectLst>
                <a:latin typeface="Lucida Handwriting"/>
              </a:rPr>
              <a:t>MGNREGS</a:t>
            </a:r>
          </a:p>
          <a:p>
            <a:pPr algn="ctr"/>
            <a:r>
              <a:rPr lang="en-US" sz="1800" b="1" kern="10" dirty="0">
                <a:ln w="19050">
                  <a:solidFill>
                    <a:srgbClr val="FEFEFE"/>
                  </a:solidFill>
                  <a:round/>
                  <a:headEnd/>
                  <a:tailEnd/>
                </a:ln>
                <a:solidFill>
                  <a:srgbClr val="1B587C"/>
                </a:solidFill>
                <a:effectLst>
                  <a:outerShdw dist="50800" dir="7500015" algn="tl" rotWithShape="0">
                    <a:srgbClr val="000000">
                      <a:alpha val="34998"/>
                    </a:srgbClr>
                  </a:outerShdw>
                </a:effectLst>
                <a:latin typeface="Lucida Handwriting"/>
              </a:rPr>
              <a:t>On </a:t>
            </a:r>
            <a:r>
              <a:rPr lang="en-US" sz="1800" b="1" kern="10" dirty="0" smtClean="0">
                <a:ln w="19050">
                  <a:solidFill>
                    <a:srgbClr val="FEFEFE"/>
                  </a:solidFill>
                  <a:round/>
                  <a:headEnd/>
                  <a:tailEnd/>
                </a:ln>
                <a:solidFill>
                  <a:srgbClr val="1B587C"/>
                </a:solidFill>
                <a:effectLst>
                  <a:outerShdw dist="50800" dir="7500015" algn="tl" rotWithShape="0">
                    <a:srgbClr val="000000">
                      <a:alpha val="34998"/>
                    </a:srgbClr>
                  </a:outerShdw>
                </a:effectLst>
                <a:latin typeface="Lucida Handwriting"/>
              </a:rPr>
              <a:t>4-08-2012</a:t>
            </a:r>
            <a:endParaRPr lang="en-US" sz="1800" b="1" kern="10" dirty="0">
              <a:ln w="19050">
                <a:solidFill>
                  <a:srgbClr val="FEFEFE"/>
                </a:solidFill>
                <a:round/>
                <a:headEnd/>
                <a:tailEnd/>
              </a:ln>
              <a:solidFill>
                <a:srgbClr val="1B587C"/>
              </a:solidFill>
              <a:effectLst>
                <a:outerShdw dist="50800" dir="7500015" algn="tl" rotWithShape="0">
                  <a:srgbClr val="000000">
                    <a:alpha val="34998"/>
                  </a:srgbClr>
                </a:outerShdw>
              </a:effectLst>
              <a:latin typeface="Lucida Handwriting"/>
            </a:endParaRPr>
          </a:p>
        </p:txBody>
      </p:sp>
      <p:pic>
        <p:nvPicPr>
          <p:cNvPr id="11268" name="Picture 2" descr="bann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5473700"/>
            <a:ext cx="8382000" cy="9271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5125" name="Picture 1" descr="Mahatma Gandhi NREGA_Final 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08800" y="4800600"/>
            <a:ext cx="1854200" cy="205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 Diagonal Corner Rectangle 5"/>
          <p:cNvSpPr/>
          <p:nvPr/>
        </p:nvSpPr>
        <p:spPr>
          <a:xfrm>
            <a:off x="609600" y="3657600"/>
            <a:ext cx="7772400" cy="914400"/>
          </a:xfrm>
          <a:prstGeom prst="round2DiagRect">
            <a:avLst>
              <a:gd name="adj1" fmla="val 50000"/>
              <a:gd name="adj2" fmla="val 0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 err="1" smtClean="0">
                <a:solidFill>
                  <a:srgbClr val="FF0000"/>
                </a:solidFill>
                <a:latin typeface="BernhardFashion BT" pitchFamily="82" charset="0"/>
              </a:rPr>
              <a:t>Rydak</a:t>
            </a:r>
            <a:r>
              <a:rPr lang="en-US" sz="2400" b="1" dirty="0" smtClean="0">
                <a:solidFill>
                  <a:srgbClr val="FF0000"/>
                </a:solidFill>
                <a:latin typeface="BernhardFashion BT" pitchFamily="82" charset="0"/>
              </a:rPr>
              <a:t> Forest Guest House, </a:t>
            </a:r>
            <a:r>
              <a:rPr lang="en-US" sz="2400" b="1" dirty="0" err="1" smtClean="0">
                <a:solidFill>
                  <a:srgbClr val="FF0000"/>
                </a:solidFill>
                <a:latin typeface="BernhardFashion BT" pitchFamily="82" charset="0"/>
              </a:rPr>
              <a:t>Alipurduar</a:t>
            </a:r>
            <a:r>
              <a:rPr lang="en-US" sz="2400" b="1" dirty="0" smtClean="0">
                <a:solidFill>
                  <a:srgbClr val="FF0000"/>
                </a:solidFill>
                <a:latin typeface="BernhardFashion BT" pitchFamily="82" charset="0"/>
              </a:rPr>
              <a:t>-II Block, </a:t>
            </a:r>
            <a:r>
              <a:rPr lang="en-US" sz="2400" b="1" dirty="0">
                <a:solidFill>
                  <a:srgbClr val="FF0000"/>
                </a:solidFill>
                <a:latin typeface="BernhardFashion BT" pitchFamily="82" charset="0"/>
              </a:rPr>
              <a:t>Jalpaiguri</a:t>
            </a:r>
            <a:endParaRPr lang="en-US" sz="3200" b="1" dirty="0">
              <a:solidFill>
                <a:srgbClr val="FF0000"/>
              </a:solidFill>
              <a:latin typeface="Balloon Lt BT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                                                  ALIPURDUAR-II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597" y="762001"/>
          <a:ext cx="8686802" cy="5791198"/>
        </p:xfrm>
        <a:graphic>
          <a:graphicData uri="http://schemas.openxmlformats.org/drawingml/2006/table">
            <a:tbl>
              <a:tblPr/>
              <a:tblGrid>
                <a:gridCol w="725159"/>
                <a:gridCol w="1843112"/>
                <a:gridCol w="846019"/>
                <a:gridCol w="1163276"/>
                <a:gridCol w="1072631"/>
                <a:gridCol w="1072631"/>
                <a:gridCol w="1238815"/>
                <a:gridCol w="725159"/>
              </a:tblGrid>
              <a:tr h="1447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Sl.No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G.P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Release of Fund from DPC as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30/07/2012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 Available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Actual Expenditure as on 31/07/2012 in MIS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Anticipated Expenditure as on 31/07/2012 in MIS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Balance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BHATIBARI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84.525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84.925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78.31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6.615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CHAPORER PAR-I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10.24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40.475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50.715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21.71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29.01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CHAPORER PAR-II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0.36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57.22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57.58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22.74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13.98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34.84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KOHINOOR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0.13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50.575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50.705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41.08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6.58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9.625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MAHAKALGURI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79.025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79.045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65.39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13.66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MAJHERDABRI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0.58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70.925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71.505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45.79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25.72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PAROKATA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5.41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78.95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84.36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4.02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47.36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SAMUKTALA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6.16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50.675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56.835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33.04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23.8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TATPARA-I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5.54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58.25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63.79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61.2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2.59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TATPARA-II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0.42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40.55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40.97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30.42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10.55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TURTURI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10.51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33.45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43.96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35.73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1.04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8.23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51" marR="7951" marT="7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51" marR="7951" marT="79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212</a:t>
                      </a:r>
                    </a:p>
                  </a:txBody>
                  <a:tcPr marL="7951" marR="7951" marT="7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                                                                 DHUPGURI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-1" y="685795"/>
          <a:ext cx="9144000" cy="6019804"/>
        </p:xfrm>
        <a:graphic>
          <a:graphicData uri="http://schemas.openxmlformats.org/drawingml/2006/table">
            <a:tbl>
              <a:tblPr/>
              <a:tblGrid>
                <a:gridCol w="725775"/>
                <a:gridCol w="1617873"/>
                <a:gridCol w="1239864"/>
                <a:gridCol w="1394846"/>
                <a:gridCol w="1031959"/>
                <a:gridCol w="1194504"/>
                <a:gridCol w="1213404"/>
                <a:gridCol w="725775"/>
              </a:tblGrid>
              <a:tr h="9536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Sl.No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G.P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Release of Fund from DPC as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30/07/2012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Avaibility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Actual Expenditure as on 31/07/2012 in MIS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Anticipated Expenditure as on 31/07/2012 in MIS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Balance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BANARHAT-I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1.02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65.825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66.845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43.77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8.73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23.08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BANARHAT-II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2.28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60.75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63.03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29.58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33.45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BAROGHARIA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50.525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50.975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49.97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1.005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BINNAGURI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80.925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80.945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75.39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2.13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5.555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CHAMURCHI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17.65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17.71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9.36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GADHEARKUTHI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52.65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55.25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45.25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9.44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GADONG-I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15.25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48.1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63.35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30.97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32.38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GADONG-II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15.61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33.42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49.03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34.32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14.71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JHARALTAGRAM-I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25.375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39.875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22.41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17.47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JHARALTAGRAM-II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7.05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12.65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21.67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-1.97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MAGURMARI-I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0.92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98.075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98.995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68.21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30.79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MAGURMARI-II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70.85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72.25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47.14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25.11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SAKOYAJHORA-I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55.775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57.845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14.85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SAKOYAJHORA-II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3.62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30.45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34.07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34.07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SALBARI-I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15.57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25.375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40.945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18.08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22.87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SALBARI-II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0.26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55.675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55.935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44.79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11.15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284.8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228590"/>
          <a:ext cx="8686799" cy="6400809"/>
        </p:xfrm>
        <a:graphic>
          <a:graphicData uri="http://schemas.openxmlformats.org/drawingml/2006/table">
            <a:tbl>
              <a:tblPr/>
              <a:tblGrid>
                <a:gridCol w="647967"/>
                <a:gridCol w="1552419"/>
                <a:gridCol w="1079944"/>
                <a:gridCol w="1349929"/>
                <a:gridCol w="944951"/>
                <a:gridCol w="1309432"/>
                <a:gridCol w="1002322"/>
                <a:gridCol w="799835"/>
              </a:tblGrid>
              <a:tr h="1745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Sl.No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G.P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OB </a:t>
                      </a:r>
                    </a:p>
                    <a:p>
                      <a:pPr algn="ctr" fontAlgn="ctr"/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(IN LAKHS)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Release of Fund from DPC as on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30/07/2012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Avaibility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Actual Expenditure as on 31/07/2012 in MIS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Anticipated Expenditure as on 31/07/2012 in MIS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Balance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DALGAON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35.475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35.545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13.215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DEOGAON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222.775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222.925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195.13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27.795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6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DHANIRAMPUR-I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111.5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111.54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73.08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38.46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6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DHANIRAMPUR-II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116.525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117.135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105.7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11.435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FALAKATA-I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70.925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71.565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43.53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28.035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6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FALAKATA-II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77.085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77.395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69.1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8.295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GUABARNAGAR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165.5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166.7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160.85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5.85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JATESWAR-I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202.375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202.395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161.93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40.465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6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JATESWAR-II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52.4165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60.6465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59.79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0.8565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MAIRADANGA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212.3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212.6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182.89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29.71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PARANGERPAR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45.575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45.685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19.02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26.665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6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SALKUMAR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145.1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155.11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116.28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38.83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909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10" marR="7110" marT="71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269.6115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228600"/>
            <a:ext cx="8686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                                                             FALAKATA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                                                            JALPAIGURI(SADAR)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1" y="708568"/>
          <a:ext cx="8762997" cy="6073233"/>
        </p:xfrm>
        <a:graphic>
          <a:graphicData uri="http://schemas.openxmlformats.org/drawingml/2006/table">
            <a:tbl>
              <a:tblPr/>
              <a:tblGrid>
                <a:gridCol w="799809"/>
                <a:gridCol w="1764661"/>
                <a:gridCol w="1028326"/>
                <a:gridCol w="1193368"/>
                <a:gridCol w="964851"/>
                <a:gridCol w="1053717"/>
                <a:gridCol w="1094978"/>
                <a:gridCol w="863287"/>
              </a:tblGrid>
              <a:tr h="1434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Sl.No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G.P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OB</a:t>
                      </a:r>
                    </a:p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 LAKHS)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Release of Fund from DPC as on 30/07/2012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Avaibility 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Actual Expenditure as on 31/07/2012 in MIS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Anticipated Expenditure as on 31/07/2012 in MIS(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Balance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ARABINDA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0.11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60.725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60.835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44.62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16.215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BAHADUR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19.63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29.73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16.39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13.34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9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BAROPATIA NUTANBOS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1.48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27.8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29.28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9.84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19.44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BELAKOBA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0.19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62.81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39.16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23.84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509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BOALMARI-NANDANPUR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55.825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56.035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54.62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1.415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GARALBARI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21.735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21.745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8.89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2.51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12.855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KHARIA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63.77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63.81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59.59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4.22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KHARIJA-BARUBARI-I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89.675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90.625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85.58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3.2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5.045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9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KHARIJA-BARUBARI-II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0.14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25.77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25.91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17.99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3.87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7.92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MONDALGHAT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1.12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20.3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21.42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13.93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7.49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NAGAR BERUBARI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9.81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56.31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22.53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33.78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87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PAHARPUR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6.61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5.075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11.685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11.685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PATKATA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31.82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32.32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18.37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SOUTH BERUBARI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97.285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97.295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4.295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6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63" marR="5763" marT="5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5763" marR="5763" marT="5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63" marR="5763" marT="5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179.91</a:t>
                      </a:r>
                    </a:p>
                  </a:txBody>
                  <a:tcPr marL="5763" marR="5763" marT="5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                                                                KALCHINI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762004"/>
          <a:ext cx="8458199" cy="5887324"/>
        </p:xfrm>
        <a:graphic>
          <a:graphicData uri="http://schemas.openxmlformats.org/drawingml/2006/table">
            <a:tbl>
              <a:tblPr/>
              <a:tblGrid>
                <a:gridCol w="717303"/>
                <a:gridCol w="1643819"/>
                <a:gridCol w="1016179"/>
                <a:gridCol w="1016179"/>
                <a:gridCol w="1120787"/>
                <a:gridCol w="1135730"/>
                <a:gridCol w="1090899"/>
                <a:gridCol w="717303"/>
              </a:tblGrid>
              <a:tr h="13916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Sl.No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G.P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 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(IN LAKHS)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Release of Fund from DPC as on 30/07/2012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Avaibility 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Actual Expenditure as on 31/07/2012 in MIS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Anticipated Expenditure as on 31/07/2012 in MIS(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Balance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CHUAPARA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40.96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34.08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6.88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DALSINGPARA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0.89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186.385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187.275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166.01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31.67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21.265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857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GAROPARA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20.3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20.3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17.7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JAIGAON-I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5.78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33.42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39.2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22.83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16.37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JAIGAON-II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20.2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22.95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5.28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29.26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17.67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KALCHINI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2.18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126.19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128.37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27.46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100.91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857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LATABARI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16.98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40.4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57.38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35.97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21.41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MALANGI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0.36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60.75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61.11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34.72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26.39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857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MENDABARI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7.55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53.05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27.58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17.35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25.47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857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RAJABHATKHAOA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89.12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89.14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61.05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28.09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857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SATALI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10.27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50.65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60.92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37.55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23.37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19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33" marR="8033" marT="80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33" marR="8033" marT="80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33" marR="8033" marT="80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33" marR="8033" marT="80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33" marR="8033" marT="80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33" marR="8033" marT="80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305.525</a:t>
                      </a:r>
                    </a:p>
                  </a:txBody>
                  <a:tcPr marL="8033" marR="8033" marT="8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                                                                KUMARGRAM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2" y="762001"/>
          <a:ext cx="8610597" cy="5901795"/>
        </p:xfrm>
        <a:graphic>
          <a:graphicData uri="http://schemas.openxmlformats.org/drawingml/2006/table">
            <a:tbl>
              <a:tblPr/>
              <a:tblGrid>
                <a:gridCol w="663150"/>
                <a:gridCol w="1851448"/>
                <a:gridCol w="838200"/>
                <a:gridCol w="1219200"/>
                <a:gridCol w="957711"/>
                <a:gridCol w="1201962"/>
                <a:gridCol w="1215776"/>
                <a:gridCol w="663150"/>
              </a:tblGrid>
              <a:tr h="11352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Sl.No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G.P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OB</a:t>
                      </a:r>
                    </a:p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(IN LAKHS)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Release of Fund from DPC as on 30/07/2012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Avaibility 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Actual Expenditure as on 31/07/2012 in MIS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Anticipated Expenditure as on 31/07/2012 in MIS(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Balance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6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CHENGMARI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76.43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49.54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26.89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76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KAMAKHYAGURI-I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70.925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70.785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59.64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11.145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6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KAMAKHYAGURI-II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-1.25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101.2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99.95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81.12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18.83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6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KHOARDANGA-I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96.175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96.215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69.55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26.665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76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KHOARDANGA-II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75.875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75.885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37.47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17.76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38.415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76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KUMARGRAM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119.325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120.145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73.64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46.505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131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NEWLAND KUMARGRAM SANKOS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9.82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90.82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47.44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43.38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76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RAIDAK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55.65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56.06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36.04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20.02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76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TURTURIKHANDA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101.6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102.33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64.45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37.88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76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VALKA BARABISA-I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63.81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47.98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15.83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6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VALKA BARABISA-II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7.01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84.45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91.46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54.94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36.52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24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322.08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                                                               MADARIHAT-BIRPARA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" y="761997"/>
          <a:ext cx="8762999" cy="5867403"/>
        </p:xfrm>
        <a:graphic>
          <a:graphicData uri="http://schemas.openxmlformats.org/drawingml/2006/table">
            <a:tbl>
              <a:tblPr/>
              <a:tblGrid>
                <a:gridCol w="587109"/>
                <a:gridCol w="1999346"/>
                <a:gridCol w="749754"/>
                <a:gridCol w="1412234"/>
                <a:gridCol w="761654"/>
                <a:gridCol w="1174219"/>
                <a:gridCol w="1317029"/>
                <a:gridCol w="761654"/>
              </a:tblGrid>
              <a:tr h="14864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Sl.No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G.P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 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Release of Fund from DPC as on 30/07/2012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Avaibility 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Actual Expenditure as on 31/07/2012 in MIS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Anticipated Expenditure as on 31/07/2012 in MIS(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Balance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BANDAPANI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14.21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14.22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13.82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BIRPARA-I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43.52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43.73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39.52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4.21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BIRPARA-II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0.29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58.67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58.96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43.52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15.44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HANTAPARA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0.39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40.5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40.89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39.54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KHAYERBARI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0.19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91.125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91.315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74.39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16.925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LANKAPARA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45.675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45.725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35.56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10.165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MADARIHAT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0.51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53.62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54.13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31.27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22.86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RANGALIBAJNA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65.825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65.925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52.96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12.965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SISHUJHUMRA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24.315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24.335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5.335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TOTOPARA BALLALGURI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2.46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12.59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15.05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0.36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1.62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14.69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83" marR="8283" marT="82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8283" marR="8283" marT="8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83" marR="8283" marT="82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104.34</a:t>
                      </a:r>
                    </a:p>
                  </a:txBody>
                  <a:tcPr marL="8283" marR="8283" marT="82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                                                              MALBAZAR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1" y="762004"/>
          <a:ext cx="8610598" cy="5714995"/>
        </p:xfrm>
        <a:graphic>
          <a:graphicData uri="http://schemas.openxmlformats.org/drawingml/2006/table">
            <a:tbl>
              <a:tblPr/>
              <a:tblGrid>
                <a:gridCol w="729906"/>
                <a:gridCol w="1733524"/>
                <a:gridCol w="881968"/>
                <a:gridCol w="1003620"/>
                <a:gridCol w="1034033"/>
                <a:gridCol w="1129072"/>
                <a:gridCol w="1140476"/>
                <a:gridCol w="957999"/>
              </a:tblGrid>
              <a:tr h="1193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Sl.No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G.P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 in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Release of Fund from DPC as on 30/07/2012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Avaibility in Lakhs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Actual Expenditure as on 31/07/2012 in MIS 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 Lakhs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Anticipated Expenditure as on 31/07/2012 in MIS(Lakhs)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Balance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BAGRAKOT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10.25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25.375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35.625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18.62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13.34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17.005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CHANGMARI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45.6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45.61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30.12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15.49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CHAPADANGA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0.91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20.3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21.21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18.35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2.01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2.86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DAMDIM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4.27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12.6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16.87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16.87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KRANTI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2.72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20.3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23.02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7.51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15.51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KUMLAI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0.09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30.45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30.54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25.48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1.72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5.06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LATAGURI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0.28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0.28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0.28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MOULANI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13.54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13.54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13.54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ODLABARI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0.96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5.075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6.035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5.995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RAJADANGA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50.65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53.1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31.15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21.95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5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RANGAMATI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0.07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96.275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96.345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71.7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24.645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545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TESIMALA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8.95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32.95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41.9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35.26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6.64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79" marR="7579" marT="75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579" marR="7579" marT="75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79" marR="7579" marT="75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145.845</a:t>
                      </a:r>
                    </a:p>
                  </a:txBody>
                  <a:tcPr marL="7579" marR="7579" marT="757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                                                              MATIALI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762000"/>
          <a:ext cx="8305801" cy="5867399"/>
        </p:xfrm>
        <a:graphic>
          <a:graphicData uri="http://schemas.openxmlformats.org/drawingml/2006/table">
            <a:tbl>
              <a:tblPr/>
              <a:tblGrid>
                <a:gridCol w="646155"/>
                <a:gridCol w="1575006"/>
                <a:gridCol w="1184620"/>
                <a:gridCol w="969235"/>
                <a:gridCol w="794234"/>
                <a:gridCol w="996158"/>
                <a:gridCol w="1157697"/>
                <a:gridCol w="982696"/>
              </a:tblGrid>
              <a:tr h="23297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Sl.No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G.P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 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Release of Fund from DPC as on 30/07/2012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Avaibility 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Actual Expenditure as on 31/07/2012 in MIS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Anticipated Expenditure as on 31/07/2012 in MIS(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Balance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0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BIDHANNAGAR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1.69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44.69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26.15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3.99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18.54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0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INDONG-MATIALI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48.62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49.32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28.96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6.03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20.36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150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MATIALI HAT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0.18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40.525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40.705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23.73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16.975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0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MATIALI-BATABARI-I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1.62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45.575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47.195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22.68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4.35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24.515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150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MATIALI-BATABARI-II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40.5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40.54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15.87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24.67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62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410" marR="7410" marT="74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105.06</a:t>
                      </a:r>
                    </a:p>
                  </a:txBody>
                  <a:tcPr marL="7410" marR="7410" marT="7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                                                                   MAYNAGURI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" y="685803"/>
          <a:ext cx="8763000" cy="6093841"/>
        </p:xfrm>
        <a:graphic>
          <a:graphicData uri="http://schemas.openxmlformats.org/drawingml/2006/table">
            <a:tbl>
              <a:tblPr/>
              <a:tblGrid>
                <a:gridCol w="782921"/>
                <a:gridCol w="1533218"/>
                <a:gridCol w="1239624"/>
                <a:gridCol w="1451665"/>
                <a:gridCol w="782921"/>
                <a:gridCol w="1015351"/>
                <a:gridCol w="1174379"/>
                <a:gridCol w="782921"/>
              </a:tblGrid>
              <a:tr h="12499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Sl.No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G.P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 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Release of Fund from DPC as on 30/07/2012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Avaibility 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Actual Expenditure as on 31/07/2012 in MIS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Anticipated Expenditure as on 31/07/2012 in MIS(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Balance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AMGURI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1.88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37.9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39.78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29.25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10.53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BARNIS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76.025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76.03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50.17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0.26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25.86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16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CHURABHANDAR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0.09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25.375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25.47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5.24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20.23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8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DHARMAPUR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6.44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25.325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31.77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17.35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14.42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DOMOHONI-I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1.07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25.325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26.4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14.58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0.68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11.82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DOMOHONI-II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91.15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91.19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74.88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16.31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KHAGRABARI-I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1.02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41.52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26.6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0.53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14.92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KHAGRABARI-II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1.78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40.55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42.33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30.16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12.17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MADHABDANGA-I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0.43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10.58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4.08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MADHABDANGA-II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0.24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40.525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40.77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25.24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0.38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15.53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MAYNAGURI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0.22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32.9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33.12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25.08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8.04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PADAMOTI-I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20.43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20.43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20.43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8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PADAMOTI-II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5.075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5.085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0.785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RAMSHAI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0.27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78.77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76.15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0.67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2.62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SAPTIBARI-I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25.375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25.58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23.7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1.875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SAPTIBARI-II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7.15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25.375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32.53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19.78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3.98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12.75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85" marR="5685" marT="56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5685" marR="5685" marT="5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85" marR="5685" marT="56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194.8</a:t>
                      </a:r>
                    </a:p>
                  </a:txBody>
                  <a:tcPr marL="5685" marR="5685" marT="56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692"/>
          <p:cNvSpPr>
            <a:spLocks noChangeShapeType="1"/>
          </p:cNvSpPr>
          <p:nvPr/>
        </p:nvSpPr>
        <p:spPr bwMode="auto">
          <a:xfrm>
            <a:off x="2908300" y="19034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68275" y="152400"/>
            <a:ext cx="6003925" cy="762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BLOCK WISE TOTAL EXPENDITURE UPTO             </a:t>
            </a:r>
            <a:endParaRPr lang="en-US" sz="2000" b="1" dirty="0" smtClean="0"/>
          </a:p>
          <a:p>
            <a:pPr algn="ctr">
              <a:defRPr/>
            </a:pPr>
            <a:r>
              <a:rPr lang="en-US" sz="2000" b="1" dirty="0" smtClean="0"/>
              <a:t> JULY </a:t>
            </a:r>
            <a:r>
              <a:rPr lang="en-US" sz="2000" b="1" dirty="0"/>
              <a:t>2012 (IN LAKH)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0" y="1143000"/>
          <a:ext cx="9144000" cy="5333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>                                                                 NAGRAKATA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1" y="762001"/>
          <a:ext cx="8839199" cy="5867398"/>
        </p:xfrm>
        <a:graphic>
          <a:graphicData uri="http://schemas.openxmlformats.org/drawingml/2006/table">
            <a:tbl>
              <a:tblPr/>
              <a:tblGrid>
                <a:gridCol w="667109"/>
                <a:gridCol w="1254457"/>
                <a:gridCol w="521940"/>
                <a:gridCol w="1430616"/>
                <a:gridCol w="1262308"/>
                <a:gridCol w="1346462"/>
                <a:gridCol w="1514769"/>
                <a:gridCol w="841538"/>
              </a:tblGrid>
              <a:tr h="25784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Sl.No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G.P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 in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Release of Fund from DPC as on 30/07/2012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Avaibility in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Actual Expenditure as on 31/07/2012 in MIS 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Anticipated Expenditure as on 31/07/2012 in MIS(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Balance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8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ANGRABHASA-I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10.36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15.15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25.51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11.59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13.92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8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ANGRABHASA-II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3.44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14.21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17.65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17.38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0.27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8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CHAMPAGURI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0.77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50.625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51.395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34.69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0.21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16.71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8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LUKSAN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1.58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65.775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67.355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40.37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26.99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718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SULKAPARA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0.11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50.7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50.81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36.54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14.27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55" marR="7155" marT="71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155" marR="7155" marT="7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55" marR="7155" marT="71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72.15</a:t>
                      </a:r>
                    </a:p>
                  </a:txBody>
                  <a:tcPr marL="7155" marR="7155" marT="71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>                                                                 RAJGANJ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838199"/>
          <a:ext cx="8534399" cy="5867400"/>
        </p:xfrm>
        <a:graphic>
          <a:graphicData uri="http://schemas.openxmlformats.org/drawingml/2006/table">
            <a:tbl>
              <a:tblPr/>
              <a:tblGrid>
                <a:gridCol w="622978"/>
                <a:gridCol w="1258172"/>
                <a:gridCol w="1074942"/>
                <a:gridCol w="1746784"/>
                <a:gridCol w="781777"/>
                <a:gridCol w="1107518"/>
                <a:gridCol w="1160451"/>
                <a:gridCol w="781777"/>
              </a:tblGrid>
              <a:tr h="1293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Sl.No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G.P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 in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Release of Fund from DPC as on 30/07/2012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Avaibility in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Actual Expenditure as on 31/07/2012 in MIS 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Anticipated Expenditure as on 31/07/2012 in MIS(Lakhs)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Balance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BINNAGURI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2.79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18.27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21.06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13.39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6.14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7.67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DABGRAM-I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0.47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10.57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10.57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DABGRAM-II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1.17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1.17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1.17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FULBARI-I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0.05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20.25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20.3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9.29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11.01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FULBARI-II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7.08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7.12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1.93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5.19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KUKURJAN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24.78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25.17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11.54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0.16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13.63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MAJHIALI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30.45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30.47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9.47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MANTADARI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0.19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14.21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0.47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13.93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PANIKOURI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20.25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20.26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10.16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10.1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SANNYASIKATA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20.695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21.1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10.53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1.75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10.57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SIKARPUR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0.24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45.575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45.82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25.9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19.92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SUKHANI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47.035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47.45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28.74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1.46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18.71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468" marR="7468" marT="74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468" marR="7468" marT="7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468" marR="7468" marT="74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131.9</a:t>
                      </a:r>
                    </a:p>
                  </a:txBody>
                  <a:tcPr marL="7468" marR="7468" marT="74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2057400"/>
            <a:ext cx="556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Log Report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" y="-1"/>
          <a:ext cx="9143999" cy="6631308"/>
        </p:xfrm>
        <a:graphic>
          <a:graphicData uri="http://schemas.openxmlformats.org/drawingml/2006/table">
            <a:tbl>
              <a:tblPr/>
              <a:tblGrid>
                <a:gridCol w="1326418"/>
                <a:gridCol w="1376159"/>
                <a:gridCol w="1226937"/>
                <a:gridCol w="2822787"/>
                <a:gridCol w="1160616"/>
                <a:gridCol w="1231082"/>
              </a:tblGrid>
              <a:tr h="3959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Block 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Apd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-I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3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 of the G.P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Date of Upload from Block/G.P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 chart sent to District till 30-7-2012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File Name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Offline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online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31/7/2012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9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Banchukamari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46.77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9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Chakowakheti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26/06/2012</a:t>
                      </a:r>
                    </a:p>
                  </a:txBody>
                  <a:tcPr marL="8298" marR="8298" marT="8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4/7/2012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WB3207011-nib-230612-260612.bak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60.052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66.43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7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Mathura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5.78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9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Pararpar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10/7/2012</a:t>
                      </a:r>
                    </a:p>
                  </a:txBody>
                  <a:tcPr marL="8298" marR="8298" marT="8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12/7/2012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WB3207011-nib-300612-090712.bak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19.22596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17.66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9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Patlakhawa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39.04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9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Purbakathalbari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98" marR="8298" marT="8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50.75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9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Salkumar-I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3/7/2012</a:t>
                      </a:r>
                    </a:p>
                  </a:txBody>
                  <a:tcPr marL="8298" marR="8298" marT="8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4/7/2012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WB3207011-nib-230612-020712.bak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33.3281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33.33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9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Salkumar-II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10.75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9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Tapshikhata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11/7/2012</a:t>
                      </a:r>
                    </a:p>
                  </a:txBody>
                  <a:tcPr marL="8298" marR="8298" marT="8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11/7/2012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WB3207011-nib-300612-060712.bak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25.45506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25.49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9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Vivekananda-I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16.11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9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Vivekananda-II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3/7/2012</a:t>
                      </a:r>
                    </a:p>
                  </a:txBody>
                  <a:tcPr marL="8298" marR="8298" marT="8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4/7/2012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WB3207011-nib-050612-020712.bak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7.35543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8.01</a:t>
                      </a:r>
                    </a:p>
                  </a:txBody>
                  <a:tcPr marL="8298" marR="8298" marT="8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304799"/>
          <a:ext cx="8991600" cy="6362498"/>
        </p:xfrm>
        <a:graphic>
          <a:graphicData uri="http://schemas.openxmlformats.org/drawingml/2006/table">
            <a:tbl>
              <a:tblPr/>
              <a:tblGrid>
                <a:gridCol w="1687123"/>
                <a:gridCol w="1150311"/>
                <a:gridCol w="935587"/>
                <a:gridCol w="2699397"/>
                <a:gridCol w="1138809"/>
                <a:gridCol w="1380373"/>
              </a:tblGrid>
              <a:tr h="321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Block 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Apd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-II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06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the G.P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Date of Upload from Block/G.P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 chart sent to District as on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30-7-2012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File Name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Offline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online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31/7/2012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9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BHATIBARI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13/7/2012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13/7/2012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……..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78.31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78.31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CHAPORER PAR-I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21.71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9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CHAPORER PAR-II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13/7/2012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13/7/2012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…….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36.5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36.72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KOHINOOR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27/7/2012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30/7/2012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WB3207012-nib-110712-270712.bak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33.73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47.66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MAHAKALGURI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4/7/2012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5/7/2012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wb-3207012-nib-190612-040712. bak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59.46512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65.39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MAJHERDABRI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10/7/2012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11/7/2012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WB3207012-nib- 300612-100712.bak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45.59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45.79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PAROKATA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41.02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SAMUKTALA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6/21/2012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 12­nib060612-210612.bak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44.05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33.04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TATPARA-I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61.2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TATPARA-II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30.42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TURTURI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36.77</a:t>
                      </a:r>
                    </a:p>
                  </a:txBody>
                  <a:tcPr marL="7802" marR="7802" marT="7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1" y="76201"/>
          <a:ext cx="9144001" cy="6803025"/>
        </p:xfrm>
        <a:graphic>
          <a:graphicData uri="http://schemas.openxmlformats.org/drawingml/2006/table">
            <a:tbl>
              <a:tblPr/>
              <a:tblGrid>
                <a:gridCol w="1321389"/>
                <a:gridCol w="1585665"/>
                <a:gridCol w="1673757"/>
                <a:gridCol w="1832322"/>
                <a:gridCol w="1268533"/>
                <a:gridCol w="1462335"/>
              </a:tblGrid>
              <a:tr h="2493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Block 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Dhupguri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26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 of the G.P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Date of Upload from Block/G.P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 chart sent to District as on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30-7-2012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File Name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Offline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online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31/7/2012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Banarhat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-I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52.5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Banarhat-II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27-07-2012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27/7/2012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WB3207004-nib-220612-270712.bak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53.78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29.58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Baroghoria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49.97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8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Binnaguri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25-07-2012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25/7/2012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WB3207004-nib-170712-250712.bak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77.5197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77.52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Chamurchi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9.36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Gadhearkuthi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21-07-2012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25/7/2012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WB3207004-nib-070612-210712.bak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53.81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54.69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Gadong-I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30.97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Gadong-II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34.32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Jharalta-I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22.41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Jharaltagram-II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27-07-2012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27/7/2012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'WB3207004-nib-200712-230712.bak' 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21.67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9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Magurmari-I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26-06-2012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3/7/2012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WB3207004-nib-290512-250612.bak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68.97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68.21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Magurmari-II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24-07-2012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27/7/2012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WB3207004-nib-130712-240712.bak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47.12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47.14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2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Sakoajhora-I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27-07-2012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27/7/2012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WB3207004-nib-250512-270712.bak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53.34898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Sakoajhora-II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9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Salbari-I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28-6-2012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WB3207004-nib-080612-270612.bak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17.47571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18.08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Salbari-II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28-06-2012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WB3207004-nib-300512-250612.bak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44.79215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44.79</a:t>
                      </a:r>
                    </a:p>
                  </a:txBody>
                  <a:tcPr marL="5370" marR="5370" marT="53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1" y="304806"/>
          <a:ext cx="8762998" cy="6561946"/>
        </p:xfrm>
        <a:graphic>
          <a:graphicData uri="http://schemas.openxmlformats.org/drawingml/2006/table">
            <a:tbl>
              <a:tblPr/>
              <a:tblGrid>
                <a:gridCol w="1271695"/>
                <a:gridCol w="1461719"/>
                <a:gridCol w="1260730"/>
                <a:gridCol w="2181615"/>
                <a:gridCol w="1227842"/>
                <a:gridCol w="1359397"/>
              </a:tblGrid>
              <a:tr h="248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Block 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Falakata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45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the G.P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Date of Upload from Block/G.P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 chart sent to District as on 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30-7-2012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File Name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Offline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online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31/7/2012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DALGAON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07/10/2012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wb3207008-nib-300612-090712.bak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15.5893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22.33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DEOGAON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07/09/2012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wb3207008-nib-190612-070712.bak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195.37981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195.13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DHANIRAMPUR-I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19/06/12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wb3207008-nib-140612-150612.bak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73.08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73.08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DHANIRAMPUR-II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13/7/2012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13/7/2012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wb3207008-nib-270612-040712.bak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100.16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105.7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FALAKATA-I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20/06/2012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wb3207008-nib-140612-200612.bak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43.46182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43.53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FALAKATA-II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9/7/2012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wb3207008-nib-130612-090712.bak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69.14229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69.1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GUABARNAGAR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13/7/2012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13/7/2012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wb3207008-nib-230612-040712.bak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160.95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160.85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JATESWAR-I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29/06/2012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wb3207008-nib-150612-280612.bak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134.925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161.93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JATESWAR-II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21/6/2012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wb3207008-nib-120612-210612.bak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59.81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59.79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MAIRADANGA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23/06/2012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wb3207008-nib-160612-220612.bak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135.44501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182.89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PARANGERPAR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28/06/2012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wb3207008-nib-230612-280612.bak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22.69305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21.73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SALKUMAR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4/7/2012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wb3207008-nib-230612-290612.bak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135.44501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116.28</a:t>
                      </a:r>
                    </a:p>
                  </a:txBody>
                  <a:tcPr marL="6143" marR="6143" marT="6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-3"/>
          <a:ext cx="9144000" cy="6831121"/>
        </p:xfrm>
        <a:graphic>
          <a:graphicData uri="http://schemas.openxmlformats.org/drawingml/2006/table">
            <a:tbl>
              <a:tblPr/>
              <a:tblGrid>
                <a:gridCol w="1387038"/>
                <a:gridCol w="1406038"/>
                <a:gridCol w="1577043"/>
                <a:gridCol w="1752797"/>
                <a:gridCol w="1425039"/>
                <a:gridCol w="1596045"/>
              </a:tblGrid>
              <a:tr h="185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Block 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Jalpaiguri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3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 of the G.P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Date of Upload from Block/G.P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 chart sent to District as on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30-7-2012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File Name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Offline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online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31/7/2012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ARABINDA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27.5-2012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WB3207002-nib-070612-220612.bak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44.63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44.62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BAHADUR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6/7/2012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WB3207002-nib-190612-050712.bak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16.44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16.39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9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BAROPATIA NUTANBOS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14-6-2012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WB3207002-nib-140612-210612.bak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9.84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9.84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1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BELAKOBA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5/6/2012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WB3207002-nib-150512-050612.bak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39.16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39.16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9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BOALMARI-NANDANPUR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26-7-2012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WB3207002-nib-170512-260712.bak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54.49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54.62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GARALBARI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9/7/2012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WB3207002-nib-120612-090712.bak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11.4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KHARIA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26-7-2012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WB3207002-nib-280612-260712.bak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59.6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59.59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9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KHARIJA-BARUBARI-I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29-7-2012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WB3207002-nib-240712-240712.bak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89.60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88.78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9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KHARIJA-BARUBARI-II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26-7-2012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WB3207002-nib-100712-250712.bak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23.22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21.86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MONDALGHAT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2012-2013 (10-7-2012)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WB3207002-nib-020412.-100712.bak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13.93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13.93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9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NAGAR BERUBARI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1/6/2012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WB3207002-nib-240512-280512.bak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22.54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22.53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PAHARPUR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PATKATA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3/7/2012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WB3207002-nib-290512-020712.bak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13.95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13.95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SOUTH BERUBARI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26-7-2012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WB3207002-nib-050612-110712.bak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92.98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5700" marR="5700" marT="5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-2"/>
          <a:ext cx="9144001" cy="6858003"/>
        </p:xfrm>
        <a:graphic>
          <a:graphicData uri="http://schemas.openxmlformats.org/drawingml/2006/table">
            <a:tbl>
              <a:tblPr/>
              <a:tblGrid>
                <a:gridCol w="1781299"/>
                <a:gridCol w="1337075"/>
                <a:gridCol w="1464622"/>
                <a:gridCol w="1354667"/>
                <a:gridCol w="1477819"/>
                <a:gridCol w="1728519"/>
              </a:tblGrid>
              <a:tr h="294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Block 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Kalchini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775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 of the G.P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Date of Upload from Block/G.P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 chart sent to District as on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30-7-2012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File Name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Offline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online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31/7/2012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CHUAPARA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9/7/2012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34.02234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34.08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DALSINGPARA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5/7/2012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148.05691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197.68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GAROPARA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JAIGAON-I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27/06/2012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17.27602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22.83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JAIGAON-II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6/7/2012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32.82359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34.54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KALCHINI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11/7/2012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94.69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27.46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LATABARI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10/7/2012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33.14812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35.97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MALANGI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6/7/2012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60.84407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34.72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MENDABARI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6/7/2012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34.33702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44.93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RAJABHATKHAOA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6/7/2012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59.17777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61.05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SATALI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29/06/2012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7/11/2012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37.60345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37.55</a:t>
                      </a:r>
                    </a:p>
                  </a:txBody>
                  <a:tcPr marL="8722" marR="8722" marT="87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1" y="3"/>
          <a:ext cx="8686799" cy="6735731"/>
        </p:xfrm>
        <a:graphic>
          <a:graphicData uri="http://schemas.openxmlformats.org/drawingml/2006/table">
            <a:tbl>
              <a:tblPr/>
              <a:tblGrid>
                <a:gridCol w="1868721"/>
                <a:gridCol w="1440738"/>
                <a:gridCol w="1461924"/>
                <a:gridCol w="1220390"/>
                <a:gridCol w="1169540"/>
                <a:gridCol w="1525486"/>
              </a:tblGrid>
              <a:tr h="2964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Block 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Kumargram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85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 of the G.P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Date of Upload from Block/G.P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 chart sent to District as on 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30-7-2012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File Name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Offline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online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31/7/2012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94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CHENGMARI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08.07.2012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16-7-2012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WB3207013-nib-260612-050712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44.41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49.54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4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KAMAKHYAGURI-I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60.44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94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KAMAKHYAGURI-II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09.07.2012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16-7-2012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WB3207013-nib-270612-050712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81.25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81.12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4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KHOARDANGA-I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69.72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KHOARDANGA-II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29.7.2012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30/7/2012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WB3207013-nib-</a:t>
                      </a:r>
                      <a:b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210612-270612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102.13466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55.23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4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KUMARGRAM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73.64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6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NEWLAND KUMARGRAM SANKOS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49.94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4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RAIDAK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36.04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4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TURTURIKHANDA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65.31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4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VALKA BARABISA-I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47.98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4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VALKA BARABISA-II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54.94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52400" y="1524000"/>
          <a:ext cx="8763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152400" y="228600"/>
            <a:ext cx="6019800" cy="838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smtClean="0"/>
              <a:t>BLOCK WISE </a:t>
            </a:r>
            <a:r>
              <a:rPr lang="en-US" sz="1800" b="1" dirty="0"/>
              <a:t>Total Person days generated                    </a:t>
            </a:r>
            <a:endParaRPr lang="en-US" sz="1800" b="1" dirty="0" smtClean="0"/>
          </a:p>
          <a:p>
            <a:pPr algn="ctr">
              <a:defRPr/>
            </a:pPr>
            <a:r>
              <a:rPr lang="en-US" sz="1800" b="1" dirty="0" smtClean="0"/>
              <a:t> </a:t>
            </a:r>
            <a:r>
              <a:rPr lang="en-US" sz="1800" b="1" dirty="0"/>
              <a:t>(</a:t>
            </a:r>
            <a:r>
              <a:rPr lang="en-US" sz="1800" b="1" dirty="0" smtClean="0"/>
              <a:t>UPTO JULY 2012</a:t>
            </a:r>
            <a:r>
              <a:rPr lang="en-US" sz="1800" b="1" dirty="0"/>
              <a:t>) in lakh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5562600" y="1905000"/>
            <a:ext cx="3352800" cy="5334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rgbClr val="003964"/>
                </a:solidFill>
              </a:rPr>
              <a:t>District Average: 1.79</a:t>
            </a:r>
          </a:p>
          <a:p>
            <a:endParaRPr lang="en-US" sz="2400" b="1" dirty="0">
              <a:solidFill>
                <a:srgbClr val="00396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"/>
          <a:ext cx="8991599" cy="6750592"/>
        </p:xfrm>
        <a:graphic>
          <a:graphicData uri="http://schemas.openxmlformats.org/drawingml/2006/table">
            <a:tbl>
              <a:tblPr/>
              <a:tblGrid>
                <a:gridCol w="1463443"/>
                <a:gridCol w="1564521"/>
                <a:gridCol w="1546942"/>
                <a:gridCol w="1463443"/>
                <a:gridCol w="1212942"/>
                <a:gridCol w="1740308"/>
              </a:tblGrid>
              <a:tr h="1894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Block 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Madarihat-Birpara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76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the G.P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Date of Upload from Block/G.P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 chart sent to District as on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30-7-2012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File Name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Offline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online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31/7/2012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Bandapani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22.06.2012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17-7-2012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WB3207009-nib-210512-120612.bak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13.82912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34.08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Sishujhumra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02.07.2012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17-7-2012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WB3207009-nib-310512-290612.bak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18.97751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197.68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Birpara-I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03.07.2012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17-7-2012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WB3207009-nib-150512-270612.bak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26.68408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Birpara-II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16.06.2012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17-7-2012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WB3207009-nib-230512-140612.bak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43.49698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22.83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Lankapara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26.06.2012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17-7-2012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WB3207009-nib-230512-260612.bak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35.5571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34.54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Hantapara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02.07.2012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17-7-2012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WB3207009-nib-200612-020712.bak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39.53566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27.46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Rangalibazna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26.06.2012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17-7-2012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WB3207009-nib-230512-260612.bak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53.21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35.97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Khairbari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11.07.2012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17-7-2012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WB3207009-nib-060712-070712.bak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74.6572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34.72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Madarihat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25.06.2012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17-7-2012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WB3207009-nib-170512-210612.bak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31.29238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44.93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Totopara-Ballalguri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10.07.2012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17-7-2012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WB3207009-nib-230612-100712.bak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1.98424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61.05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0999" y="1143000"/>
          <a:ext cx="8229600" cy="3505199"/>
        </p:xfrm>
        <a:graphic>
          <a:graphicData uri="http://schemas.openxmlformats.org/drawingml/2006/table">
            <a:tbl>
              <a:tblPr/>
              <a:tblGrid>
                <a:gridCol w="862020"/>
                <a:gridCol w="1795876"/>
                <a:gridCol w="1328948"/>
                <a:gridCol w="1310989"/>
                <a:gridCol w="1387314"/>
                <a:gridCol w="1544453"/>
              </a:tblGrid>
              <a:tr h="5681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Block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72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 of the G.P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Date of Upload from Block/G.P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 chart sent to District as on 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30-7-2012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File 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Offline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online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31/7/2012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68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Report send in July'2012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685799"/>
          <a:ext cx="8305800" cy="4114800"/>
        </p:xfrm>
        <a:graphic>
          <a:graphicData uri="http://schemas.openxmlformats.org/drawingml/2006/table">
            <a:tbl>
              <a:tblPr/>
              <a:tblGrid>
                <a:gridCol w="851878"/>
                <a:gridCol w="1348805"/>
                <a:gridCol w="1508532"/>
                <a:gridCol w="1615017"/>
                <a:gridCol w="1402047"/>
                <a:gridCol w="1579521"/>
              </a:tblGrid>
              <a:tr h="666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Block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Matiali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676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 of the G.P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Date of Upload from Block/G.P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 chart sent to District as on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30-7-2012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File 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Offline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online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31/7/2012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027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Report send in July'2012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799" y="1143001"/>
          <a:ext cx="8305800" cy="4038598"/>
        </p:xfrm>
        <a:graphic>
          <a:graphicData uri="http://schemas.openxmlformats.org/drawingml/2006/table">
            <a:tbl>
              <a:tblPr/>
              <a:tblGrid>
                <a:gridCol w="786736"/>
                <a:gridCol w="1573472"/>
                <a:gridCol w="1364495"/>
                <a:gridCol w="1069469"/>
                <a:gridCol w="1360397"/>
                <a:gridCol w="2151231"/>
              </a:tblGrid>
              <a:tr h="7811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Block 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Maynaguri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434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 of the G.P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Date of Upload from Block/G.P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 chart sent to District as on 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30-7-2012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File Name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Offline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online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31/7/2012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395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Report send in July'2012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81000"/>
          <a:ext cx="8610600" cy="5715001"/>
        </p:xfrm>
        <a:graphic>
          <a:graphicData uri="http://schemas.openxmlformats.org/drawingml/2006/table">
            <a:tbl>
              <a:tblPr/>
              <a:tblGrid>
                <a:gridCol w="1337409"/>
                <a:gridCol w="1374559"/>
                <a:gridCol w="1287876"/>
                <a:gridCol w="1568565"/>
                <a:gridCol w="1523159"/>
                <a:gridCol w="1519032"/>
              </a:tblGrid>
              <a:tr h="476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Block 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Nagrakata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49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 of the G.P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Date of Upload from Block/G.P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 chart sent to District as on 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30-7-2012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File Name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Offline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online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31/7/2012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4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ANGRABHASA-I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Uploaded From District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11.59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11.59</a:t>
                      </a:r>
                    </a:p>
                  </a:txBody>
                  <a:tcPr marL="8775" marR="8775" marT="8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4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ANGRABHASA-II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7/10/2012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7/10/2012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WB3207007-nib-150512-090712.bak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17.38371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17.38</a:t>
                      </a:r>
                    </a:p>
                  </a:txBody>
                  <a:tcPr marL="8775" marR="8775" marT="8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CHAMPAGURI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34.9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LUKSAN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40.37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SULKAPARA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36.54</a:t>
                      </a:r>
                    </a:p>
                  </a:txBody>
                  <a:tcPr marL="8775" marR="8775" marT="87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685799"/>
          <a:ext cx="8534400" cy="5029200"/>
        </p:xfrm>
        <a:graphic>
          <a:graphicData uri="http://schemas.openxmlformats.org/drawingml/2006/table">
            <a:tbl>
              <a:tblPr/>
              <a:tblGrid>
                <a:gridCol w="1060406"/>
                <a:gridCol w="1190630"/>
                <a:gridCol w="1269696"/>
                <a:gridCol w="1437127"/>
                <a:gridCol w="1581305"/>
                <a:gridCol w="1995236"/>
              </a:tblGrid>
              <a:tr h="5484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Block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Rajganj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39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 of the G.P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Date of Upload from Block/G.P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 chart sent to District as on 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30-7-2012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File 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Offline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Cumulative Expenditure in online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31/7/2012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67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Report send in July'2012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399" y="152400"/>
          <a:ext cx="8762998" cy="6437745"/>
        </p:xfrm>
        <a:graphic>
          <a:graphicData uri="http://schemas.openxmlformats.org/drawingml/2006/table">
            <a:tbl>
              <a:tblPr/>
              <a:tblGrid>
                <a:gridCol w="228601"/>
                <a:gridCol w="838200"/>
                <a:gridCol w="1143000"/>
                <a:gridCol w="1143000"/>
                <a:gridCol w="1077190"/>
                <a:gridCol w="1110882"/>
                <a:gridCol w="872834"/>
                <a:gridCol w="909677"/>
                <a:gridCol w="1439614"/>
              </a:tblGrid>
              <a:tr h="365108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Comparison of Block Report with Online Database of Online Sanction Orders (30/7/2012)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06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SL No.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Name of Block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No. of schemes approved prior to introduction of Online Approval Mechanism (i.e., 15.06.12)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No. of such schemes so far entered in backlog entry of Online Approval Mechanism 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No. of schemes approved on and after 15.06.12 using Online Approval Mechanism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No. of schemes approved on and after 15.06.12 without using Online Approval Mechanism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Total Online Entry of Schemes as per Block Report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Total Online Valid Schemes as per District Database as on 30/7/2012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Remarks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744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Falakata</a:t>
                      </a:r>
                      <a:endParaRPr lang="en-US" sz="12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267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195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222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417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426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figure not matching with Online database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Dhupguri</a:t>
                      </a:r>
                      <a:endParaRPr lang="en-US" sz="12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378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418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174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592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591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Barogharia GP Backlog is more than the previously approved Schemes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APD-I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Total figure not matching with Online database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Kalchini</a:t>
                      </a:r>
                      <a:endParaRPr lang="en-US" sz="12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321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223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321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299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Total figure not matching with Online database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Madarihat-Birpara</a:t>
                      </a:r>
                      <a:endParaRPr lang="en-US" sz="12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274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389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317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Total figure not matching with Online database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Matiali</a:t>
                      </a:r>
                      <a:endParaRPr lang="en-US" sz="12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178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145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178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152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Total figure not matching with Online database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Nagrakata</a:t>
                      </a:r>
                      <a:endParaRPr lang="en-US" sz="12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231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177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Total figure not matching with Online database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Sadar</a:t>
                      </a:r>
                      <a:endParaRPr lang="en-US" sz="12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smtClean="0">
                          <a:solidFill>
                            <a:srgbClr val="002060"/>
                          </a:solidFill>
                          <a:latin typeface="Calibri"/>
                        </a:rPr>
                        <a:t>293</a:t>
                      </a:r>
                      <a:endParaRPr lang="en-US" sz="12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292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227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519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468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Total figure not matching with Online database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Mal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118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169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169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OK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Kumargram</a:t>
                      </a:r>
                      <a:endParaRPr lang="en-US" sz="12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136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Total figure not matching with Online database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APD-II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Total figure not matching with Online database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Maynaguri</a:t>
                      </a:r>
                      <a:endParaRPr lang="en-US" sz="12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figure not matching with Online database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Rajganj</a:t>
                      </a:r>
                      <a:endParaRPr lang="en-US" sz="12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126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126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156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figure not matching with Online database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596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5806" marR="5806" marT="58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2080</a:t>
                      </a:r>
                    </a:p>
                  </a:txBody>
                  <a:tcPr marL="5806" marR="5806" marT="58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1563</a:t>
                      </a:r>
                    </a:p>
                  </a:txBody>
                  <a:tcPr marL="5806" marR="5806" marT="58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1777</a:t>
                      </a:r>
                    </a:p>
                  </a:txBody>
                  <a:tcPr marL="5806" marR="5806" marT="58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5806" marR="5806" marT="58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3340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3102</a:t>
                      </a:r>
                    </a:p>
                  </a:txBody>
                  <a:tcPr marL="5806" marR="5806" marT="58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" y="304803"/>
          <a:ext cx="8915398" cy="6248396"/>
        </p:xfrm>
        <a:graphic>
          <a:graphicData uri="http://schemas.openxmlformats.org/drawingml/2006/table">
            <a:tbl>
              <a:tblPr/>
              <a:tblGrid>
                <a:gridCol w="658213"/>
                <a:gridCol w="1653968"/>
                <a:gridCol w="1451441"/>
                <a:gridCol w="1198284"/>
                <a:gridCol w="1367056"/>
                <a:gridCol w="1383932"/>
                <a:gridCol w="1202504"/>
              </a:tblGrid>
              <a:tr h="54810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Valid Schemes of APD-I Block till 30/7/2012</a:t>
                      </a:r>
                    </a:p>
                  </a:txBody>
                  <a:tcPr marL="8659" marR="8659" marT="86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6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Sl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No.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GP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Scheme up to </a:t>
                      </a:r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30/7/2012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USK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SSk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Sk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Mat + WSF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 Estimated Amount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%age of Un Skilled Wage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384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Banchukumari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991032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148593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1139625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86.96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Chakoakheti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109072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14540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123612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88.24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Mathura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3321528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1627847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4949375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67.11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Parerpar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467242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266332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733574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63.69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Patlakhawa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3858456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1803502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5661958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68.15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Salkumar-I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3241560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8985614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12227174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26.51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Salkumar-II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2044760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2840546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4885306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41.86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Topsikhata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5291080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566148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5857228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90.33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Vivekananda-I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1027888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4118006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5145894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19.97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Vivekananda-II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1130024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245274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1375298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82.17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8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Total/Avg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21482642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C00000"/>
                          </a:solidFill>
                          <a:latin typeface="Calibri"/>
                        </a:rPr>
                        <a:t>20616402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42099044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51.03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52399"/>
          <a:ext cx="9143999" cy="6019802"/>
        </p:xfrm>
        <a:graphic>
          <a:graphicData uri="http://schemas.openxmlformats.org/drawingml/2006/table">
            <a:tbl>
              <a:tblPr/>
              <a:tblGrid>
                <a:gridCol w="1219200"/>
                <a:gridCol w="1676400"/>
                <a:gridCol w="1656014"/>
                <a:gridCol w="974709"/>
                <a:gridCol w="1229635"/>
                <a:gridCol w="1248379"/>
                <a:gridCol w="1139662"/>
              </a:tblGrid>
              <a:tr h="61426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Valid Schemes of APD-II Block till 30/7/2012</a:t>
                      </a:r>
                    </a:p>
                  </a:txBody>
                  <a:tcPr marL="8912" marR="8912" marT="8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828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Sl</a:t>
                      </a:r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No.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GP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Scheme up to </a:t>
                      </a:r>
                      <a:r>
                        <a:rPr lang="en-US" sz="18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30/7/2012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USK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SSk</a:t>
                      </a:r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</a:t>
                      </a:r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Sk</a:t>
                      </a:r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Mat + WSF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 Estimated Amount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%age of Un Skilled Wage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914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Bhatibari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776016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3112796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3888812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19.96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4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Chaparerpar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-I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1306824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4191348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5498172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23.77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4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Chaparerpar-II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2192320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6327672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8519992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25.73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4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Kohinoor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181152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1091958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1273110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14.23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4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Majherdabri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679184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1042588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1721772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39.45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4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Parokata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763368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850816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1614184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47.29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4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Tatpara-II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313072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710515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1023587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30.59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4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Turturi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2494376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1782776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4277152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58.32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41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Total/Avg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8706312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19110469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953735"/>
                          </a:solidFill>
                          <a:latin typeface="Calibri"/>
                        </a:rPr>
                        <a:t>27816781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31.30</a:t>
                      </a:r>
                    </a:p>
                  </a:txBody>
                  <a:tcPr marL="8912" marR="8912" marT="8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" y="380994"/>
          <a:ext cx="8915397" cy="6172205"/>
        </p:xfrm>
        <a:graphic>
          <a:graphicData uri="http://schemas.openxmlformats.org/drawingml/2006/table">
            <a:tbl>
              <a:tblPr/>
              <a:tblGrid>
                <a:gridCol w="688707"/>
                <a:gridCol w="1751164"/>
                <a:gridCol w="1348019"/>
                <a:gridCol w="1091852"/>
                <a:gridCol w="1310222"/>
                <a:gridCol w="1398412"/>
                <a:gridCol w="1327021"/>
              </a:tblGrid>
              <a:tr h="42275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Valid Schemes of </a:t>
                      </a:r>
                      <a:r>
                        <a:rPr lang="en-US" sz="24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Dhupguri</a:t>
                      </a:r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Block till 30/7/2012</a:t>
                      </a:r>
                    </a:p>
                  </a:txBody>
                  <a:tcPr marL="8626" marR="8626" marT="86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64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Sl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No.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GP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Scheme up to 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30/7/2012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USK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SSk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Sk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Mat + WSF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 Estimated Amount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%age of Un Skilled Wage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382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Banarhat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-I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7474016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952478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8426494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88.70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Banarhat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-II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5380840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462724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5843564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92.08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Barogharia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7122712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7137446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14260158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49.95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Binnaguri(Dhupguri)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11621363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6257691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17879054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65.00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Gadearkuthi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10508448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8227460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18735908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56.09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Gadong-I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3556056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505068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4061124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87.56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Gadong-II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4139569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1295216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5434785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76.17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Jharaltagram-I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4273392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427821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4701213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90.90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Jharaltagram-II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879784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957882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1837666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47.88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Magurmari-II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2345864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253140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2599004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90.26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Sakoajhora-I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4344632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282166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4626798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93.90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Sakoajhora-II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5212520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438184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5650704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92.25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Salbari-I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7010800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2799504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9810304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71.46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Salbari-II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2473432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7698360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10171792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24.32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20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Total/Avg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591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76343428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37695140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114038568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66.95</a:t>
                      </a:r>
                    </a:p>
                  </a:txBody>
                  <a:tcPr marL="8626" marR="8626" marT="86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" y="152400"/>
            <a:ext cx="8839200" cy="6858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b="1" dirty="0" smtClean="0">
                <a:solidFill>
                  <a:srgbClr val="990033"/>
                </a:solidFill>
              </a:rPr>
              <a:t>BLOCK WISE WOMEN PERSONDAYS GENERATED UPTO                   </a:t>
            </a:r>
          </a:p>
          <a:p>
            <a:pPr algn="ctr">
              <a:defRPr/>
            </a:pPr>
            <a:r>
              <a:rPr lang="en-US" sz="1800" b="1" dirty="0" smtClean="0">
                <a:solidFill>
                  <a:srgbClr val="990033"/>
                </a:solidFill>
              </a:rPr>
              <a:t>JULY 2012 (in lakh)</a:t>
            </a:r>
            <a:endParaRPr lang="en-US" sz="18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0" y="990600"/>
          <a:ext cx="8991600" cy="5562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2" y="228603"/>
          <a:ext cx="8762998" cy="6172196"/>
        </p:xfrm>
        <a:graphic>
          <a:graphicData uri="http://schemas.openxmlformats.org/drawingml/2006/table">
            <a:tbl>
              <a:tblPr/>
              <a:tblGrid>
                <a:gridCol w="690495"/>
                <a:gridCol w="1456314"/>
                <a:gridCol w="1443760"/>
                <a:gridCol w="1121530"/>
                <a:gridCol w="1389358"/>
                <a:gridCol w="1389358"/>
                <a:gridCol w="1272183"/>
              </a:tblGrid>
              <a:tr h="47478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Valid Schemes of </a:t>
                      </a:r>
                      <a:r>
                        <a:rPr lang="en-US" sz="20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Falakata</a:t>
                      </a:r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Block till 30/7/2012</a:t>
                      </a:r>
                    </a:p>
                  </a:txBody>
                  <a:tcPr marL="8742" marR="8742" marT="8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96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Sl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No.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GP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Scheme up to 15/7/2012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USK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SSk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Sk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Mat + WSF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 Estimated Amount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%age of Un Skilled Wage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798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Dalgaon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13665960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5236164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18902124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72.30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Deogaon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1436704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1846534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3283238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43.76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Dhanirampur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-I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787440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1022992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1810432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43.49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Dhanirampur-II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1586304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384533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1970837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80.49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Falakata-I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3283584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2686670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5970254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55.00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Falakata-II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121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9885434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7717038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17602472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56.16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Guabarnagar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3934752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3025092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6959844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56.54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Jateswar-I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168626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3817920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3986546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4.23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 </a:t>
                      </a:r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9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Jateswar-II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1053184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3807283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4860467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21.67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10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Mairadanga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3704912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1899278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5604190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66.11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Parangerpar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845784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1592554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2438338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34.69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12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Salkumar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17486064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11379756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28865820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60.58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Total/Avg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426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57838748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44415814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953735"/>
                          </a:solidFill>
                          <a:latin typeface="Calibri"/>
                        </a:rPr>
                        <a:t>102254562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56.56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" y="4"/>
          <a:ext cx="8991600" cy="6553195"/>
        </p:xfrm>
        <a:graphic>
          <a:graphicData uri="http://schemas.openxmlformats.org/drawingml/2006/table">
            <a:tbl>
              <a:tblPr/>
              <a:tblGrid>
                <a:gridCol w="464862"/>
                <a:gridCol w="1484969"/>
                <a:gridCol w="1515099"/>
                <a:gridCol w="1256843"/>
                <a:gridCol w="1446232"/>
                <a:gridCol w="1463449"/>
                <a:gridCol w="1360146"/>
              </a:tblGrid>
              <a:tr h="5748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Valid Schemes of </a:t>
                      </a:r>
                      <a:r>
                        <a:rPr lang="en-US" sz="20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Kalchini</a:t>
                      </a:r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Block till 30/7/2012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97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Sl</a:t>
                      </a:r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No.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GP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Scheme up to </a:t>
                      </a:r>
                      <a:r>
                        <a:rPr lang="en-US" sz="18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30/7/2012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USK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SSk</a:t>
                      </a:r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</a:t>
                      </a:r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Sk</a:t>
                      </a:r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Mat + WSF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 Estimated Amount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%age of Un Skilled Wage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59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Chuapara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4953645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1854684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6808329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72.76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Dalsingpara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57922128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3068381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63046573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91.87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Garopara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5411304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114684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5525988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97.92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Jaygaon-I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1088272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1548372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6032920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18.04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Jaygaon-II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5436056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1310404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7381688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73.64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Latabari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8374069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2251617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12501923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66.98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Malangi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4964816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1567580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6613400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75.07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Mendabari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4719472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4719472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100.00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Rajabhat Khawa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5373088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2879233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11398951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47.14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Satali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6028545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3784822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11173189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53.96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Total/Avg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299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104271395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18379777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135202433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77.12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-3"/>
          <a:ext cx="9143999" cy="6553202"/>
        </p:xfrm>
        <a:graphic>
          <a:graphicData uri="http://schemas.openxmlformats.org/drawingml/2006/table">
            <a:tbl>
              <a:tblPr/>
              <a:tblGrid>
                <a:gridCol w="691458"/>
                <a:gridCol w="2011512"/>
                <a:gridCol w="1445774"/>
                <a:gridCol w="1022519"/>
                <a:gridCol w="1307482"/>
                <a:gridCol w="1424821"/>
                <a:gridCol w="1240433"/>
              </a:tblGrid>
              <a:tr h="61822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Valid Schemes of </a:t>
                      </a:r>
                      <a:r>
                        <a:rPr lang="en-US" sz="20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Kumargram</a:t>
                      </a:r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Block till 30/7/2012</a:t>
                      </a:r>
                    </a:p>
                  </a:txBody>
                  <a:tcPr marL="8389" marR="8389" marT="8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891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Sl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No.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GP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Scheme up to 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30/7/2012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USK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SSk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</a:t>
                      </a:r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Sk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Mat + WSF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 Estimated Amount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%age of Un Skilled Wage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945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17375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err="1">
                          <a:solidFill>
                            <a:srgbClr val="17375D"/>
                          </a:solidFill>
                          <a:latin typeface="Calibri"/>
                        </a:rPr>
                        <a:t>Chengmari</a:t>
                      </a:r>
                      <a:r>
                        <a:rPr lang="en-US" sz="1400" b="1" i="0" u="none" strike="noStrike" dirty="0">
                          <a:solidFill>
                            <a:srgbClr val="17375D"/>
                          </a:solidFill>
                          <a:latin typeface="Calibri"/>
                        </a:rPr>
                        <a:t>(</a:t>
                      </a:r>
                      <a:r>
                        <a:rPr lang="en-US" sz="1400" b="1" i="0" u="none" strike="noStrike" dirty="0" err="1">
                          <a:solidFill>
                            <a:srgbClr val="17375D"/>
                          </a:solidFill>
                          <a:latin typeface="Calibri"/>
                        </a:rPr>
                        <a:t>Kumargram</a:t>
                      </a:r>
                      <a:r>
                        <a:rPr lang="en-US" sz="1400" b="1" i="0" u="none" strike="noStrike" dirty="0">
                          <a:solidFill>
                            <a:srgbClr val="17375D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2906676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2404820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5311496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54.72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err="1">
                          <a:solidFill>
                            <a:srgbClr val="17375D"/>
                          </a:solidFill>
                          <a:latin typeface="Calibri"/>
                        </a:rPr>
                        <a:t>Kamakhyaguri</a:t>
                      </a:r>
                      <a:r>
                        <a:rPr lang="en-US" sz="1400" b="1" i="0" u="none" strike="noStrike" dirty="0">
                          <a:solidFill>
                            <a:srgbClr val="17375D"/>
                          </a:solidFill>
                          <a:latin typeface="Calibri"/>
                        </a:rPr>
                        <a:t>-I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2533792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2786965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5320757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47.62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err="1">
                          <a:solidFill>
                            <a:srgbClr val="17375D"/>
                          </a:solidFill>
                          <a:latin typeface="Calibri"/>
                        </a:rPr>
                        <a:t>Kamakhyaguri</a:t>
                      </a:r>
                      <a:r>
                        <a:rPr lang="en-US" sz="1400" b="1" i="0" u="none" strike="noStrike" dirty="0">
                          <a:solidFill>
                            <a:srgbClr val="17375D"/>
                          </a:solidFill>
                          <a:latin typeface="Calibri"/>
                        </a:rPr>
                        <a:t>-II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17375D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1714416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148020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1862436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92.05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Kumargram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17375D"/>
                          </a:solidFill>
                          <a:latin typeface="Calibri"/>
                        </a:rPr>
                        <a:t>1302154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157550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1459704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89.21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N K S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2732832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17375D"/>
                          </a:solidFill>
                          <a:latin typeface="Calibri"/>
                        </a:rPr>
                        <a:t>1221958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3954790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69.10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Raidak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1171968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2722686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17375D"/>
                          </a:solidFill>
                          <a:latin typeface="Calibri"/>
                        </a:rPr>
                        <a:t>3894654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30.09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Turturi Khanda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420246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535240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17375D"/>
                          </a:solidFill>
                          <a:latin typeface="Calibri"/>
                        </a:rPr>
                        <a:t>955486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17375D"/>
                          </a:solidFill>
                          <a:latin typeface="Calibri"/>
                        </a:rPr>
                        <a:t>43.98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Volka Barobisa-I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1451936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3304017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4755953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17375D"/>
                          </a:solidFill>
                          <a:latin typeface="Calibri"/>
                        </a:rPr>
                        <a:t>30.53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Volka Barobisa-II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9981681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13150100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23131781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17375D"/>
                          </a:solidFill>
                          <a:latin typeface="Calibri"/>
                        </a:rPr>
                        <a:t>43.15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8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Total/Avg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24215701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26431356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50647057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47.81</a:t>
                      </a:r>
                    </a:p>
                  </a:txBody>
                  <a:tcPr marL="8389" marR="8389" marT="8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399" y="76199"/>
          <a:ext cx="8839201" cy="5638800"/>
        </p:xfrm>
        <a:graphic>
          <a:graphicData uri="http://schemas.openxmlformats.org/drawingml/2006/table">
            <a:tbl>
              <a:tblPr/>
              <a:tblGrid>
                <a:gridCol w="516265"/>
                <a:gridCol w="1638232"/>
                <a:gridCol w="1437630"/>
                <a:gridCol w="1120014"/>
                <a:gridCol w="1521214"/>
                <a:gridCol w="1420914"/>
                <a:gridCol w="1184932"/>
              </a:tblGrid>
              <a:tr h="54028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Valid Schemes of </a:t>
                      </a:r>
                      <a:r>
                        <a:rPr lang="en-US" sz="24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Maynaguri</a:t>
                      </a:r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Block till 30/7/2012</a:t>
                      </a:r>
                    </a:p>
                  </a:txBody>
                  <a:tcPr marL="8358" marR="8358" marT="83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7018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Sl</a:t>
                      </a:r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No.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GP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Scheme up to </a:t>
                      </a:r>
                      <a:r>
                        <a:rPr lang="en-US" sz="18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30/7/2012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USK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SSk</a:t>
                      </a:r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</a:t>
                      </a:r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Sk</a:t>
                      </a:r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Mat + WSF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 Estimated Amount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%age of Un Skilled Wage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350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Amguri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357558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51056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408614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87.51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0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Dharmapur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686800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338885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1025685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66.96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0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Domohoni</a:t>
                      </a:r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-I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20944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141491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162435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12.89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0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Domohoni</a:t>
                      </a:r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-II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1387496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2015023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3402519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40.78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0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Khagrabari</a:t>
                      </a:r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-II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791440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3605178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4396618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18.00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0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Maynaguri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690880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1117004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1807884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38.21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0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Ramshai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150416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332296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482712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31.16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29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Total/Avg</a:t>
                      </a:r>
                    </a:p>
                  </a:txBody>
                  <a:tcPr marL="8358" marR="8358" marT="8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8358" marR="8358" marT="8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4085534</a:t>
                      </a:r>
                    </a:p>
                  </a:txBody>
                  <a:tcPr marL="8358" marR="8358" marT="8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C00000"/>
                          </a:solidFill>
                          <a:latin typeface="Calibri"/>
                        </a:rPr>
                        <a:t>7600933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11686467</a:t>
                      </a:r>
                    </a:p>
                  </a:txBody>
                  <a:tcPr marL="8358" marR="8358" marT="8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34.96</a:t>
                      </a:r>
                    </a:p>
                  </a:txBody>
                  <a:tcPr marL="8358" marR="8358" marT="83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228603"/>
          <a:ext cx="8763001" cy="5943598"/>
        </p:xfrm>
        <a:graphic>
          <a:graphicData uri="http://schemas.openxmlformats.org/drawingml/2006/table">
            <a:tbl>
              <a:tblPr/>
              <a:tblGrid>
                <a:gridCol w="677006"/>
                <a:gridCol w="1269388"/>
                <a:gridCol w="1489414"/>
                <a:gridCol w="1256693"/>
                <a:gridCol w="1354012"/>
                <a:gridCol w="1459795"/>
                <a:gridCol w="1256693"/>
              </a:tblGrid>
              <a:tr h="521366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Valid Schemes of </a:t>
                      </a:r>
                      <a:r>
                        <a:rPr lang="en-US" sz="2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Mal </a:t>
                      </a:r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till 30/7/2012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41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Sl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No.</a:t>
                      </a:r>
                    </a:p>
                  </a:txBody>
                  <a:tcPr marL="8843" marR="8843" marT="8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GP</a:t>
                      </a:r>
                    </a:p>
                  </a:txBody>
                  <a:tcPr marL="8843" marR="8843" marT="8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Scheme up to </a:t>
                      </a:r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30/7/2012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43" marR="8843" marT="8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USK</a:t>
                      </a:r>
                    </a:p>
                  </a:txBody>
                  <a:tcPr marL="8843" marR="8843" marT="8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SSk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Sk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Mat + WSF</a:t>
                      </a:r>
                    </a:p>
                  </a:txBody>
                  <a:tcPr marL="8843" marR="8843" marT="8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 Estimated Amount</a:t>
                      </a:r>
                    </a:p>
                  </a:txBody>
                  <a:tcPr marL="8843" marR="8843" marT="8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%age of Un Skilled Wage</a:t>
                      </a:r>
                    </a:p>
                  </a:txBody>
                  <a:tcPr marL="8843" marR="8843" marT="8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170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Bagrakote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1158074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6298714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7456788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15.53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 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Chapadanga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505104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1775983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2281087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22.14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 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Chengmari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1543328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6292206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7835534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19.70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Kranti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241128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19928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261056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92.37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Kumlai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4039600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2191535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6231135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64.83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Moulani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1634040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180864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1814904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90.03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Oodlabari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3151800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2117836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5269636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59.81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8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Rajadanga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425000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732504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1157504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36.72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 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Rangamattee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3911904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317424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4229328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92.49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Tesimla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1972952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153968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2126920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92.76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9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Total/Avg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169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18582930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20080962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953735"/>
                          </a:solidFill>
                          <a:latin typeface="Calibri"/>
                        </a:rPr>
                        <a:t>38663892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48.06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598" y="381001"/>
          <a:ext cx="8686801" cy="6095999"/>
        </p:xfrm>
        <a:graphic>
          <a:graphicData uri="http://schemas.openxmlformats.org/drawingml/2006/table">
            <a:tbl>
              <a:tblPr/>
              <a:tblGrid>
                <a:gridCol w="631094"/>
                <a:gridCol w="1583917"/>
                <a:gridCol w="1423053"/>
                <a:gridCol w="1121941"/>
                <a:gridCol w="1336430"/>
                <a:gridCol w="1352929"/>
                <a:gridCol w="1237437"/>
              </a:tblGrid>
              <a:tr h="82378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Valid Schemes of </a:t>
                      </a:r>
                      <a:r>
                        <a:rPr lang="en-US" sz="2400" b="1" i="0" u="none" strike="noStrike" dirty="0" err="1" smtClean="0">
                          <a:solidFill>
                            <a:srgbClr val="002060"/>
                          </a:solidFill>
                          <a:latin typeface="Calibri"/>
                        </a:rPr>
                        <a:t>Matiali</a:t>
                      </a:r>
                      <a:r>
                        <a:rPr lang="en-US" sz="2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 </a:t>
                      </a:r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till 30/7/2012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805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Sl</a:t>
                      </a:r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No.</a:t>
                      </a:r>
                    </a:p>
                  </a:txBody>
                  <a:tcPr marL="8692" marR="8692" marT="869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GP</a:t>
                      </a:r>
                    </a:p>
                  </a:txBody>
                  <a:tcPr marL="8692" marR="8692" marT="869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Scheme up to </a:t>
                      </a:r>
                      <a:r>
                        <a:rPr lang="en-US" sz="20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30/7/2012</a:t>
                      </a:r>
                      <a:endParaRPr lang="en-US" sz="20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692" marR="8692" marT="869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USK</a:t>
                      </a:r>
                    </a:p>
                  </a:txBody>
                  <a:tcPr marL="8692" marR="8692" marT="869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SSk + Sk + Mat + WSF</a:t>
                      </a:r>
                    </a:p>
                  </a:txBody>
                  <a:tcPr marL="8692" marR="8692" marT="869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Total  Estimated Amount</a:t>
                      </a:r>
                    </a:p>
                  </a:txBody>
                  <a:tcPr marL="8692" marR="8692" marT="869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%age of Un Skilled Wage</a:t>
                      </a:r>
                    </a:p>
                  </a:txBody>
                  <a:tcPr marL="8692" marR="8692" marT="869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59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Bidhan</a:t>
                      </a:r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Nagar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5151816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451138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5771886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89.26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Indong Matiali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2170288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286008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2460438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88.21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Matiali Batabari-I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3793448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225488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4920767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77.09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Matiali Batabari-II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2379864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2563765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5156055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46.16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Matiali Hat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8474296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496988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9293520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91.18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02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Total/Avg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152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21969712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4023387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953735"/>
                          </a:solidFill>
                          <a:latin typeface="Calibri"/>
                        </a:rPr>
                        <a:t>27602666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79.59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1" y="152404"/>
          <a:ext cx="8762998" cy="6518357"/>
        </p:xfrm>
        <a:graphic>
          <a:graphicData uri="http://schemas.openxmlformats.org/drawingml/2006/table">
            <a:tbl>
              <a:tblPr/>
              <a:tblGrid>
                <a:gridCol w="613017"/>
                <a:gridCol w="1603275"/>
                <a:gridCol w="1367500"/>
                <a:gridCol w="1214245"/>
                <a:gridCol w="1304626"/>
                <a:gridCol w="1402865"/>
                <a:gridCol w="1257470"/>
              </a:tblGrid>
              <a:tr h="56815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Valid Schemes of </a:t>
                      </a:r>
                      <a:r>
                        <a:rPr lang="en-US" sz="2400" b="1" i="0" u="none" strike="noStrike" dirty="0" err="1" smtClean="0">
                          <a:solidFill>
                            <a:srgbClr val="002060"/>
                          </a:solidFill>
                          <a:latin typeface="Calibri"/>
                        </a:rPr>
                        <a:t>Madarihat-Birpara</a:t>
                      </a:r>
                      <a:r>
                        <a:rPr lang="en-US" sz="2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 </a:t>
                      </a:r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till 30/7/2012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90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Sl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No.</a:t>
                      </a:r>
                    </a:p>
                  </a:txBody>
                  <a:tcPr marL="8208" marR="8208" marT="82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GP</a:t>
                      </a:r>
                    </a:p>
                  </a:txBody>
                  <a:tcPr marL="8208" marR="8208" marT="82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Scheme up to </a:t>
                      </a:r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30/7/2012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208" marR="8208" marT="82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USK</a:t>
                      </a:r>
                    </a:p>
                  </a:txBody>
                  <a:tcPr marL="8208" marR="8208" marT="82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SSk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Sk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Mat + WSF</a:t>
                      </a:r>
                    </a:p>
                  </a:txBody>
                  <a:tcPr marL="8208" marR="8208" marT="82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 Estimated Amount</a:t>
                      </a:r>
                    </a:p>
                  </a:txBody>
                  <a:tcPr marL="8208" marR="8208" marT="82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%age of Un Skilled Wage</a:t>
                      </a:r>
                    </a:p>
                  </a:txBody>
                  <a:tcPr marL="8208" marR="8208" marT="82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54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Bandhapani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3563200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943824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4507024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79.06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Birpara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-I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22964688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9690805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32655493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70.32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Birpara-II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3996904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972904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4969808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80.42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Hantapara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5253272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536448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5789720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90.73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Khayerbari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8229904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792136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9022040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91.22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Lankapara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10169389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9308608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19477997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52.21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Madarihat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6995224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2414400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9409624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74.34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 </a:t>
                      </a:r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Rangali Bazna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4380288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1542116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5922404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73.96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9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Shishujhumra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3155880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353228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3509108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89.93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10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Totopara- Ballalguri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806344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60119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866463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93.06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2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Total/Avg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C00000"/>
                          </a:solidFill>
                          <a:latin typeface="Calibri"/>
                        </a:rPr>
                        <a:t>317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69515093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C00000"/>
                          </a:solidFill>
                          <a:latin typeface="Calibri"/>
                        </a:rPr>
                        <a:t>943824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84939319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79.06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799"/>
          <a:ext cx="8610600" cy="5791204"/>
        </p:xfrm>
        <a:graphic>
          <a:graphicData uri="http://schemas.openxmlformats.org/drawingml/2006/table">
            <a:tbl>
              <a:tblPr/>
              <a:tblGrid>
                <a:gridCol w="630983"/>
                <a:gridCol w="1415864"/>
                <a:gridCol w="1508202"/>
                <a:gridCol w="1096522"/>
                <a:gridCol w="1338915"/>
                <a:gridCol w="1292743"/>
                <a:gridCol w="1327371"/>
              </a:tblGrid>
              <a:tr h="78259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Valid Schemes of </a:t>
                      </a:r>
                      <a:r>
                        <a:rPr lang="en-US" sz="24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Nagrakata</a:t>
                      </a:r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Block till 30/7/2012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5215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Sl</a:t>
                      </a:r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No.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GP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Scheme up to 15/7/2012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USK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SSk</a:t>
                      </a:r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</a:t>
                      </a:r>
                      <a:r>
                        <a:rPr lang="en-US" sz="20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Sk</a:t>
                      </a:r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Mat + WSF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 Estimated Amount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%age of Un Skilled Wage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26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Angrabhasha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-I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3440528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309608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3750136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91.74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Angrabhasha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-II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1708638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157712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1866350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91.55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Champaguri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7304288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629244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7933532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92.07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Looksan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7901376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827488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8728864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90.52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Sulkapara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4582530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2021516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6604046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69.39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07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Total/Avg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177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24937360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3945568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953735"/>
                          </a:solidFill>
                          <a:latin typeface="Calibri"/>
                        </a:rPr>
                        <a:t>28882928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86.34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3"/>
          <a:ext cx="9143999" cy="6476996"/>
        </p:xfrm>
        <a:graphic>
          <a:graphicData uri="http://schemas.openxmlformats.org/drawingml/2006/table">
            <a:tbl>
              <a:tblPr/>
              <a:tblGrid>
                <a:gridCol w="764520"/>
                <a:gridCol w="1697493"/>
                <a:gridCol w="1438333"/>
                <a:gridCol w="1075510"/>
                <a:gridCol w="1416738"/>
                <a:gridCol w="1468567"/>
                <a:gridCol w="1282838"/>
              </a:tblGrid>
              <a:tr h="61103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Valid Schemes of </a:t>
                      </a:r>
                      <a:r>
                        <a:rPr lang="en-US" sz="28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Rajganj</a:t>
                      </a:r>
                      <a:r>
                        <a:rPr lang="en-US" sz="28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Block till 30/7/2012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76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Sl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No.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GP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Scheme up to </a:t>
                      </a:r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30/7/2012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USK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SSk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Sk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Mat + WSF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 Estimated Amount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%age of Un Skilled Wage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88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Binnaguri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(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Rajganj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2072232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147404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2219636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93.36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Dabgram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-I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1739444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284776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2024220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85.93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Fulbari-I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1567264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130776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1698040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92.30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Fulbari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-II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344624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33376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378000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91.17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Kukurjan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4128280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452014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4580294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90.13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Mantadari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1064024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854476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1918500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55.46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Panikouri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1814920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3084018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4898938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37.05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Sannyasikata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4925104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1947190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6872294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71.67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Sukhani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11721976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1387632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13109608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89.42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83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Total/Avg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29377868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8321662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953735"/>
                          </a:solidFill>
                          <a:latin typeface="Calibri"/>
                        </a:rPr>
                        <a:t>37699530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77.93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380999"/>
          <a:ext cx="8763000" cy="6431588"/>
        </p:xfrm>
        <a:graphic>
          <a:graphicData uri="http://schemas.openxmlformats.org/drawingml/2006/table">
            <a:tbl>
              <a:tblPr/>
              <a:tblGrid>
                <a:gridCol w="623599"/>
                <a:gridCol w="1744448"/>
                <a:gridCol w="1320564"/>
                <a:gridCol w="1190138"/>
                <a:gridCol w="1308336"/>
                <a:gridCol w="1353170"/>
                <a:gridCol w="1222745"/>
              </a:tblGrid>
              <a:tr h="48650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Valid Schemes of </a:t>
                      </a:r>
                      <a:r>
                        <a:rPr lang="en-US" sz="24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Sadar</a:t>
                      </a:r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Block till 30/7/2012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841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Sl No.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GP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Scheme up to 30/7/2012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USK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SSk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latin typeface="Calibri"/>
                        </a:rPr>
                        <a:t>Sk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 + Mat + WSF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Total  Estimated Amount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%age of Un Skilled Wage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892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Bahadur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3732928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696886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4429814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84.27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Baropatia Natunbas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2554760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3000404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5555164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45.99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Belacoba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3665386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2455066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6120452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59.89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Boalmari-Nandanpur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2846208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3743297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6589505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43.19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Kharia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5957480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2957291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8914771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66.83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Kharija Berubari-I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10184360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4715006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14899366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68.35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Kharija Berubari-II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3970520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2738788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6709308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59.18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Mandalghat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4189208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2286924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6476132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64.69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9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Nagar Berubari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845648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1851507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2697155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31.35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10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Paharpur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1620032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330425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1950457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83.06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Patkata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3552456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1667254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5219710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68.06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0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12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South Berubari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2828800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1751842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4580642</a:t>
                      </a:r>
                    </a:p>
                  </a:txBody>
                  <a:tcPr marL="8514" marR="8514" marT="85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61.76</a:t>
                      </a:r>
                    </a:p>
                  </a:txBody>
                  <a:tcPr marL="8514" marR="8514" marT="85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20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Total/Avg</a:t>
                      </a:r>
                    </a:p>
                  </a:txBody>
                  <a:tcPr marL="8514" marR="8514" marT="8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468</a:t>
                      </a:r>
                    </a:p>
                  </a:txBody>
                  <a:tcPr marL="8514" marR="8514" marT="8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45947786</a:t>
                      </a:r>
                    </a:p>
                  </a:txBody>
                  <a:tcPr marL="8514" marR="8514" marT="8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28194690</a:t>
                      </a:r>
                    </a:p>
                  </a:txBody>
                  <a:tcPr marL="8514" marR="8514" marT="8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953735"/>
                          </a:solidFill>
                          <a:latin typeface="Calibri"/>
                        </a:rPr>
                        <a:t>74142476</a:t>
                      </a:r>
                    </a:p>
                  </a:txBody>
                  <a:tcPr marL="8514" marR="8514" marT="8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61.97</a:t>
                      </a:r>
                    </a:p>
                  </a:txBody>
                  <a:tcPr marL="8514" marR="8514" marT="8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1066800"/>
          <a:ext cx="9144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228600" y="101600"/>
            <a:ext cx="8686800" cy="609600"/>
          </a:xfrm>
          <a:prstGeom prst="roundRect">
            <a:avLst>
              <a:gd name="adj" fmla="val 44444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BLOCK WISE COMPARISON OF LABOUR BUDGET   VS   EXPENDITURE (MPR )    UPTO </a:t>
            </a:r>
            <a:endParaRPr lang="en-US" sz="1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n-US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JULY  </a:t>
            </a:r>
            <a:r>
              <a:rPr lang="en-US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2012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4008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 Column)Cumulative </a:t>
            </a:r>
            <a:r>
              <a:rPr lang="en-US" dirty="0" err="1" smtClean="0"/>
              <a:t>Labour</a:t>
            </a:r>
            <a:r>
              <a:rPr lang="en-US" dirty="0" smtClean="0"/>
              <a:t> Budget Expenditure (2 Column)Actual Expenditure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905000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Nursery Raising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1" y="152402"/>
          <a:ext cx="8686799" cy="6476495"/>
        </p:xfrm>
        <a:graphic>
          <a:graphicData uri="http://schemas.openxmlformats.org/drawingml/2006/table">
            <a:tbl>
              <a:tblPr/>
              <a:tblGrid>
                <a:gridCol w="1371599"/>
                <a:gridCol w="654769"/>
                <a:gridCol w="1029793"/>
                <a:gridCol w="930134"/>
                <a:gridCol w="1042904"/>
                <a:gridCol w="850585"/>
                <a:gridCol w="863696"/>
                <a:gridCol w="863696"/>
                <a:gridCol w="1079623"/>
              </a:tblGrid>
              <a:tr h="220961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Long term nursery 2011-12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257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the block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of SHGs involved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estimated amount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 released during 11-12 for these schemes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utilized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 per MIS(11-12)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 released during 12-13 for these schemes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utilized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 per MIS(12-13)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 released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expenditure as per MIS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APD-II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1615600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332665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NIL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332665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NIL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DHUPGURI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3653990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1000000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948441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948441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FALAKATA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7231445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2827260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3215369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4316835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2234002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7144095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5449371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KALCHINI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907,852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529222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787410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135729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49950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664951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837360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MATIALI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462385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215600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215600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248930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SADAR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2246809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441194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635425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650000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769007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1091194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1404432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MADARIHAT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804660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153480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14529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153480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14529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NAGRAKATA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1657935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364838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1512550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977046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1007220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1341884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2519770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MAYNAGURI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1657935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3000000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10550460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3000000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483300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6000000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1538346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RAJGANJ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1764276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491700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1097298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1000000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467082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1491700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1564380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MAL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829000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163850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163850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MIS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APD-I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NIL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KUMARGRAM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NIL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81002"/>
          <a:ext cx="8610600" cy="5953460"/>
        </p:xfrm>
        <a:graphic>
          <a:graphicData uri="http://schemas.openxmlformats.org/drawingml/2006/table">
            <a:tbl>
              <a:tblPr/>
              <a:tblGrid>
                <a:gridCol w="1324088"/>
                <a:gridCol w="904254"/>
                <a:gridCol w="908292"/>
                <a:gridCol w="888108"/>
                <a:gridCol w="984991"/>
                <a:gridCol w="968843"/>
                <a:gridCol w="1081876"/>
                <a:gridCol w="775074"/>
                <a:gridCol w="775074"/>
              </a:tblGrid>
              <a:tr h="358887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Short term nursery 2011-12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533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the block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of SHGs involved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estimated amount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 released during 11-12 for these schemes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utilized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 per MIS(11-12)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 released during 12-13 for these schemes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utilized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 per MIS(12-13)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 released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expenditure as per MIS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9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APD-II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1733194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DHUPGURI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1949990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SADAR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838979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450000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187300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MADARIHAT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1035912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NAGRAKATA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2110710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527677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240000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7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KUMARGRAM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1686695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8" marR="8578" marT="8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599" y="152403"/>
          <a:ext cx="8534400" cy="6385055"/>
        </p:xfrm>
        <a:graphic>
          <a:graphicData uri="http://schemas.openxmlformats.org/drawingml/2006/table">
            <a:tbl>
              <a:tblPr/>
              <a:tblGrid>
                <a:gridCol w="2294495"/>
                <a:gridCol w="1343120"/>
                <a:gridCol w="1734861"/>
                <a:gridCol w="1566970"/>
                <a:gridCol w="1594954"/>
              </a:tblGrid>
              <a:tr h="22096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Long term nursery 2012-13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257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the block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 of SHGs involved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estimated amount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 released during 12-13 for these schemes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utilized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 per MIS(12-13)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APD-I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2865820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APD-II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1942908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DHUPGURI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5067318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FALAKATA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6309576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KALCHINI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5008024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MATIALI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511088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SADAR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567360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NAGRAKATA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606788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MAYNAGURI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1377344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MAL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3712818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MADARIHAT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KUMARGRAM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RAJGANJ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99" marR="7099" marT="7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057400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Social Audit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152400" y="228600"/>
          <a:ext cx="87630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152400" y="304800"/>
          <a:ext cx="8839200" cy="5943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" y="3"/>
          <a:ext cx="8610599" cy="6672027"/>
        </p:xfrm>
        <a:graphic>
          <a:graphicData uri="http://schemas.openxmlformats.org/drawingml/2006/table">
            <a:tbl>
              <a:tblPr/>
              <a:tblGrid>
                <a:gridCol w="1864112"/>
                <a:gridCol w="932058"/>
                <a:gridCol w="757295"/>
                <a:gridCol w="1325268"/>
                <a:gridCol w="1864112"/>
                <a:gridCol w="1867754"/>
              </a:tblGrid>
              <a:tr h="16041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Complaint against which Action Taken Report pending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17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Sl. No.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Block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Complaint Forwarded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Complainant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Details of Complaint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Memo No.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7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1.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 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DHUPGURI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2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Sri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Narayan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Roy &amp; others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Payment to supplier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inspite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of poor quality of work at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Gadheyearkuthi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GP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1207/MGNREGS 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dated 01-12-2011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7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2.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 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 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Sri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Harendra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Roy &amp; others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Payment without work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619/MGNREGS dated 26-03-2012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8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3.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 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 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MATIALI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2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Savapati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Trinamool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Yuva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Congress Committee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Payment with work at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Bidhan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Nagar GP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684/MGNREGS 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dated 26-07-2011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7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Sri Bijay &amp; others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Irregularity in selection of Supervisor at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Matialihat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GP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1072/MGNREGS 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4.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 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dated 03-11-2011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8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5.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 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 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MAL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3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Sri Doulat Bari &amp; others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Payment without work &amp; other irregularities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1211/MGNREGS 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dated 01-12-2011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8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6.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 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 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Smt. Mayna Sarkar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Illegal acquiring of agricultural land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1292/MGNREGS 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dated 15-12-2011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7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7.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 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 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Smt. Sushila Kindo &amp; others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Non-payment of wages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657/MGNREGS dated 05-04-2012</a:t>
                      </a:r>
                    </a:p>
                  </a:txBody>
                  <a:tcPr marL="4925" marR="4925" marT="49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1" y="152396"/>
          <a:ext cx="9144000" cy="6705604"/>
        </p:xfrm>
        <a:graphic>
          <a:graphicData uri="http://schemas.openxmlformats.org/drawingml/2006/table">
            <a:tbl>
              <a:tblPr/>
              <a:tblGrid>
                <a:gridCol w="2150542"/>
                <a:gridCol w="1427546"/>
                <a:gridCol w="521380"/>
                <a:gridCol w="1360889"/>
                <a:gridCol w="1528902"/>
                <a:gridCol w="2154741"/>
              </a:tblGrid>
              <a:tr h="4146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8.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 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MAYNAGURI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4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Sri Haripada Sarkar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Payment without work at Barnish GP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1073/MGNREGS 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dated 03-11-2011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6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9.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 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Md.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Hafizul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Rahaman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Non – payment of unskilled wages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20/MGNREGS 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6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dated 02-01-2012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10. 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Sri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Umesh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Ch. Roy &amp; others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Manipulation in Muster Rolls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505/MGNREGS dated 02-03-2012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6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11. 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Sri Bhupen Basak &amp; others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Misappropriation of fund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655/MGNREGS 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6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dated 05-04-2012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6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12. 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RAJGANJ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1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Sri Shanti Ranjan Das &amp; others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Payment without work at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Binnaguri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GP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683/MGNREGS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dated 26-07-2011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6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13. 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SADAR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1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Sri Chancal Adhikary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Excavation of mud without consent of landlord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557/MGNREGS 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2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dated 16-03-2012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1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14. 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SDPC &amp; SDO, APD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2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Smt. Laxmi Lohar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Illegal withdrawal of wages &amp; other irregularities at Kohinoor GP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701/MGNREGS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6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dated 28-07-2011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8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15. 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Sri Naresh Das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Non-payment of dues against bamboo supply for nursery works at Chaparerpar II GP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1069/MGNREGS 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dated 03-11-2011</a:t>
                      </a:r>
                    </a:p>
                  </a:txBody>
                  <a:tcPr marL="4944" marR="4944" marT="49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20574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Renewal of Job Card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752600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BNRGSK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-2"/>
          <a:ext cx="9144001" cy="6882800"/>
        </p:xfrm>
        <a:graphic>
          <a:graphicData uri="http://schemas.openxmlformats.org/drawingml/2006/table">
            <a:tbl>
              <a:tblPr/>
              <a:tblGrid>
                <a:gridCol w="853915"/>
                <a:gridCol w="2161472"/>
                <a:gridCol w="2045836"/>
                <a:gridCol w="2281554"/>
                <a:gridCol w="1801224"/>
              </a:tblGrid>
              <a:tr h="5315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latin typeface="Arial"/>
                        </a:rPr>
                        <a:t>RENEWAL OF JOB CARD</a:t>
                      </a:r>
                      <a:r>
                        <a:rPr lang="en-US" sz="1800" b="1" i="0" u="none" strike="noStrike" dirty="0">
                          <a:latin typeface="Arial"/>
                        </a:rPr>
                        <a:t> 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82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latin typeface="Arial"/>
                        </a:rPr>
                        <a:t>Sl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No.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Name of the Block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Total No. of Registered Job Card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Target for renewal of </a:t>
                      </a:r>
                      <a:r>
                        <a:rPr lang="en-US" sz="1400" b="1" i="0" u="none" strike="noStrike" dirty="0" err="1">
                          <a:latin typeface="Arial"/>
                        </a:rPr>
                        <a:t>Jobcard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During 2012-13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Job Cards renewed so far in 2012-13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err="1">
                          <a:latin typeface="Arial"/>
                        </a:rPr>
                        <a:t>Sadar</a:t>
                      </a:r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58358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51267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46512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err="1">
                          <a:latin typeface="Arial"/>
                        </a:rPr>
                        <a:t>Rajganj</a:t>
                      </a:r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50755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38331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32479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Maynaguri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67750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55776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43322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Dhupguri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81005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13531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Mal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58319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17066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8050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Matiali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24797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12772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10994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Nagrakata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26269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24219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10471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Falakata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51742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12845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3885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Alipurduar-I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36388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14659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13243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Alipurduar-II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45215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32531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32531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Madarihat-Birpara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39245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31260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27490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Kalchini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57360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32109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30296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Kumargram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40853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31830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Arial"/>
                        </a:rPr>
                        <a:t>8216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4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latin typeface="Arial"/>
                        </a:rPr>
                        <a:t>TOTAL: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latin typeface="Arial"/>
                        </a:rPr>
                        <a:t>638056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latin typeface="Arial"/>
                        </a:rPr>
                        <a:t>368196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latin typeface="Arial"/>
                        </a:rPr>
                        <a:t>267489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b="1" smtClean="0">
                <a:solidFill>
                  <a:srgbClr val="FF0000"/>
                </a:solidFill>
              </a:rPr>
              <a:t>THANK YOU!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398" y="381000"/>
          <a:ext cx="8686805" cy="6326714"/>
        </p:xfrm>
        <a:graphic>
          <a:graphicData uri="http://schemas.openxmlformats.org/drawingml/2006/table">
            <a:tbl>
              <a:tblPr/>
              <a:tblGrid>
                <a:gridCol w="1066003"/>
                <a:gridCol w="544343"/>
                <a:gridCol w="544343"/>
                <a:gridCol w="544343"/>
                <a:gridCol w="544343"/>
                <a:gridCol w="544343"/>
                <a:gridCol w="544343"/>
                <a:gridCol w="544343"/>
                <a:gridCol w="544343"/>
                <a:gridCol w="544343"/>
                <a:gridCol w="544343"/>
                <a:gridCol w="544343"/>
                <a:gridCol w="544343"/>
                <a:gridCol w="544343"/>
                <a:gridCol w="544343"/>
              </a:tblGrid>
              <a:tr h="339133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STATUS REPORT IN RESPECT OF INCOME GENERATING SCHEME FOR   SC    (2012-13) AS ON    30.06.12</a:t>
                      </a:r>
                    </a:p>
                  </a:txBody>
                  <a:tcPr marL="5969" marR="5969" marT="59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00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BLOCK/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SCP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MSY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NSFDC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130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MUNICI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130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PALITY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Target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Sponsored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Sanctioned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Disbursed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Target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Sponsored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Sanctioned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Disbursed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Target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Sponsored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Sanctioned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Disbursed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30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1.Sadar Block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281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232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30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2.Rajganj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223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186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30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3.Maynaguri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322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268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30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4.Dhupguri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262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218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30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5.Mal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30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6.Matiali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30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7.Nagrakata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30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8.Falakata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165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143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969" marR="5969" marT="59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399" y="0"/>
          <a:ext cx="8991601" cy="6629401"/>
        </p:xfrm>
        <a:graphic>
          <a:graphicData uri="http://schemas.openxmlformats.org/drawingml/2006/table">
            <a:tbl>
              <a:tblPr/>
              <a:tblGrid>
                <a:gridCol w="1013359"/>
                <a:gridCol w="502391"/>
                <a:gridCol w="722314"/>
                <a:gridCol w="656237"/>
                <a:gridCol w="701130"/>
                <a:gridCol w="544762"/>
                <a:gridCol w="702137"/>
                <a:gridCol w="817143"/>
                <a:gridCol w="655228"/>
                <a:gridCol w="502391"/>
                <a:gridCol w="722314"/>
                <a:gridCol w="752579"/>
                <a:gridCol w="699616"/>
              </a:tblGrid>
              <a:tr h="5099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9.Madarihat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9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10.Kalchini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9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11.Apd-1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125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9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12.Apd-II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131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107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99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13.Kumargram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105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9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14.Jal.Muni.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9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15.Apd. Muni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9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16.Mal   Muni.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9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17.Dhup.Mini.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99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18.SLG.Muni.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     Corpn.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9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      TOTAL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2030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1692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179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141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09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0825" algn="l"/>
              </a:tabLst>
            </a:pPr>
            <a:r>
              <a:rPr kumimoji="0" 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" y="457200"/>
          <a:ext cx="8763000" cy="6172202"/>
        </p:xfrm>
        <a:graphic>
          <a:graphicData uri="http://schemas.openxmlformats.org/drawingml/2006/table">
            <a:tbl>
              <a:tblPr/>
              <a:tblGrid>
                <a:gridCol w="1471975"/>
                <a:gridCol w="1049058"/>
                <a:gridCol w="1049058"/>
                <a:gridCol w="1018189"/>
                <a:gridCol w="1018189"/>
                <a:gridCol w="791296"/>
                <a:gridCol w="1092791"/>
                <a:gridCol w="89246"/>
                <a:gridCol w="142133"/>
                <a:gridCol w="89246"/>
                <a:gridCol w="951819"/>
              </a:tblGrid>
              <a:tr h="376044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BLOCK/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MUNICI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PALITY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TSP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NSTFDC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92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Target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Sponsored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Sanctioned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Disbursed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Target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Sponsored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Sanctioned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Disbursed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57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1.Sadar Block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2.Rajganj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3.Maynaguri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4.Dhupguri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320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5.Mal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360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6.Matiali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208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7.Nagrakata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234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8.Falakata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168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9.Madarihat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0825" algn="l"/>
              </a:tabLst>
            </a:pPr>
            <a:r>
              <a:rPr kumimoji="0" lang="en-US" sz="13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STATUS REPORT IN RESPECT OF INCOME GENERATING SCHEME FOR    </a:t>
            </a:r>
            <a:r>
              <a:rPr kumimoji="0" lang="en-US" sz="19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</a:t>
            </a:r>
            <a:r>
              <a:rPr kumimoji="0" lang="en-US" sz="13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(2012-13) AS ON      30.06.12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608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597" y="228603"/>
          <a:ext cx="8915402" cy="6629397"/>
        </p:xfrm>
        <a:graphic>
          <a:graphicData uri="http://schemas.openxmlformats.org/drawingml/2006/table">
            <a:tbl>
              <a:tblPr/>
              <a:tblGrid>
                <a:gridCol w="1430885"/>
                <a:gridCol w="709192"/>
                <a:gridCol w="1019774"/>
                <a:gridCol w="926750"/>
                <a:gridCol w="989766"/>
                <a:gridCol w="769207"/>
                <a:gridCol w="991267"/>
                <a:gridCol w="1153311"/>
                <a:gridCol w="925250"/>
              </a:tblGrid>
              <a:tr h="6026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10.Kalchini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400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6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11.Apd-1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132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6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12.Apd-II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151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6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13.Kumargram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220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115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115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6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14.Jal.Muni.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6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15.Apd. Muni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6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16.Mal   Muni.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6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17.Dhup.Mini.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3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18.SLG.Muni.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     Corpn.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6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      TOTAL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2621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452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452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6146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945" marR="36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838200"/>
          <a:ext cx="8381999" cy="5638804"/>
        </p:xfrm>
        <a:graphic>
          <a:graphicData uri="http://schemas.openxmlformats.org/drawingml/2006/table">
            <a:tbl>
              <a:tblPr/>
              <a:tblGrid>
                <a:gridCol w="770142"/>
                <a:gridCol w="2417884"/>
                <a:gridCol w="2417884"/>
                <a:gridCol w="2776089"/>
              </a:tblGrid>
              <a:tr h="5561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 Antiqua"/>
                          <a:ea typeface="Times New Roman"/>
                          <a:cs typeface="Times New Roman"/>
                        </a:rPr>
                        <a:t>Serial No.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 Antiqua"/>
                          <a:ea typeface="Times New Roman"/>
                          <a:cs typeface="Times New Roman"/>
                        </a:rPr>
                        <a:t>                              Block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           SC Population (Census 2001)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            Proposed allocation for 500 Units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1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 Antiqua"/>
                          <a:ea typeface="Times New Roman"/>
                          <a:cs typeface="Times New Roman"/>
                        </a:rPr>
                        <a:t>Jalpaiguri </a:t>
                      </a:r>
                      <a:r>
                        <a:rPr lang="en-US" sz="1400" b="1" dirty="0" err="1">
                          <a:latin typeface="Book Antiqua"/>
                          <a:ea typeface="Times New Roman"/>
                          <a:cs typeface="Times New Roman"/>
                        </a:rPr>
                        <a:t>Sadar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170394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83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1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Book Antiqua"/>
                          <a:ea typeface="Times New Roman"/>
                          <a:cs typeface="Times New Roman"/>
                        </a:rPr>
                        <a:t>Rajganj</a:t>
                      </a:r>
                      <a:r>
                        <a:rPr lang="en-US" sz="1400" b="1" dirty="0">
                          <a:latin typeface="Book Antiqua"/>
                          <a:ea typeface="Times New Roman"/>
                          <a:cs typeface="Times New Roman"/>
                        </a:rPr>
                        <a:t> 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 Antiqua"/>
                          <a:ea typeface="Times New Roman"/>
                          <a:cs typeface="Times New Roman"/>
                        </a:rPr>
                        <a:t>137839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67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1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3.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Maynaguri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 Antiqua"/>
                          <a:ea typeface="Times New Roman"/>
                          <a:cs typeface="Times New Roman"/>
                        </a:rPr>
                        <a:t>199529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 Antiqua"/>
                          <a:ea typeface="Times New Roman"/>
                          <a:cs typeface="Times New Roman"/>
                        </a:rPr>
                        <a:t>97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1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4.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Dhupguri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175043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 Antiqua"/>
                          <a:ea typeface="Times New Roman"/>
                          <a:cs typeface="Times New Roman"/>
                        </a:rPr>
                        <a:t>85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1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5.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Falakata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101564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 Antiqua"/>
                          <a:ea typeface="Times New Roman"/>
                          <a:cs typeface="Times New Roman"/>
                        </a:rPr>
                        <a:t>49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1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6.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Alipurduar – I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92463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 Antiqua"/>
                          <a:ea typeface="Times New Roman"/>
                          <a:cs typeface="Times New Roman"/>
                        </a:rPr>
                        <a:t>45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1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7.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Alipurduar – II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85758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 Antiqua"/>
                          <a:ea typeface="Times New Roman"/>
                          <a:cs typeface="Times New Roman"/>
                        </a:rPr>
                        <a:t>42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1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8.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Kumargram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63740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 Antiqua"/>
                          <a:ea typeface="Times New Roman"/>
                          <a:cs typeface="Times New Roman"/>
                        </a:rPr>
                        <a:t>32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7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                      TOTAL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Book Antiqua"/>
                          <a:ea typeface="Times New Roman"/>
                          <a:cs typeface="Times New Roman"/>
                        </a:rPr>
                        <a:t>1026330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Book Antiqua"/>
                          <a:ea typeface="Times New Roman"/>
                          <a:cs typeface="Times New Roman"/>
                        </a:rPr>
                        <a:t>500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077" marR="39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0" y="0"/>
            <a:ext cx="83058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Arial" pitchFamily="34" charset="0"/>
              </a:rPr>
              <a:t>UTTARBANGA SECH SAMABAY PRAKALPA (UBSSP)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Arial" pitchFamily="34" charset="0"/>
              </a:rPr>
              <a:t>Block wise notional allocation of I units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Arial" pitchFamily="34" charset="0"/>
              </a:rPr>
              <a:t>(Allocation based on SC population of the Block)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Arial" pitchFamily="34" charset="0"/>
              </a:rPr>
              <a:t>Jalpaiguri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" y="914404"/>
          <a:ext cx="8915398" cy="5714990"/>
        </p:xfrm>
        <a:graphic>
          <a:graphicData uri="http://schemas.openxmlformats.org/drawingml/2006/table">
            <a:tbl>
              <a:tblPr/>
              <a:tblGrid>
                <a:gridCol w="692514"/>
                <a:gridCol w="961230"/>
                <a:gridCol w="690338"/>
                <a:gridCol w="1057351"/>
                <a:gridCol w="1057351"/>
                <a:gridCol w="699077"/>
                <a:gridCol w="1048615"/>
                <a:gridCol w="1048615"/>
                <a:gridCol w="1660307"/>
              </a:tblGrid>
              <a:tr h="319729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Times New Roman"/>
                          <a:ea typeface="Times New Roman"/>
                        </a:rPr>
                        <a:t>Sl.No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Name of Block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Units Sanctioned 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Units Completed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Fund disbursed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SC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OBC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Total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SC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OBC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Total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97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Times New Roman"/>
                          <a:ea typeface="Times New Roman"/>
                        </a:rPr>
                        <a:t>Sadar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124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137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17,31,922=00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Rajganj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  72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22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94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                      -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Maynaguri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286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30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316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210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228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2,64,48,000=00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4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Dhupguri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203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41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244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75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92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                            1,04,02,000=00            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Mal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102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15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117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102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117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1,32,90,637=00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Matiali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  18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34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06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20,00,860=00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Nagrakata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  58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23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58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23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93,96,000=00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Falakata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103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37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140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77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19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96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1,10,70,682=00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Madarihat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 44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87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131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07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37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44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51,04,000=00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Kalchini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 23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24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19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01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20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22,99,232=00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Apd-I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153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167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149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159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1,84,05,539=00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Apd-II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  76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28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104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60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19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79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91,28,642=00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4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Kumargram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  14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05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19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08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04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13,69,579=00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626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                Total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1276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332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1608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790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171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961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11,06,47,093=00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1282" marR="412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0" y="0"/>
            <a:ext cx="891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b="1" u="sng" dirty="0" smtClean="0"/>
              <a:t>W.B.SC&amp; ST DEV. &amp; FIN. CORPORATION, JALPAIGURI DISTRICT BRANCH</a:t>
            </a:r>
            <a:endParaRPr lang="en-US" sz="1400" dirty="0" smtClean="0"/>
          </a:p>
          <a:p>
            <a:r>
              <a:rPr lang="en-US" sz="1400" b="1" dirty="0" smtClean="0"/>
              <a:t> </a:t>
            </a:r>
            <a:endParaRPr lang="en-US" sz="1400" dirty="0" smtClean="0"/>
          </a:p>
          <a:p>
            <a:r>
              <a:rPr lang="en-US" sz="1400" b="1" u="sng" dirty="0" smtClean="0"/>
              <a:t>Status report on AMAR BARI (EWS) for SC &amp; OBC (as on 31.07.12)</a:t>
            </a:r>
            <a:endParaRPr lang="en-US" sz="1400" dirty="0" smtClean="0"/>
          </a:p>
          <a:p>
            <a:r>
              <a:rPr lang="en-US" sz="1400" dirty="0" smtClean="0"/>
              <a:t> 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599" y="228595"/>
          <a:ext cx="8686800" cy="6447715"/>
        </p:xfrm>
        <a:graphic>
          <a:graphicData uri="http://schemas.openxmlformats.org/drawingml/2006/table">
            <a:tbl>
              <a:tblPr/>
              <a:tblGrid>
                <a:gridCol w="309586"/>
                <a:gridCol w="1326792"/>
                <a:gridCol w="515975"/>
                <a:gridCol w="914012"/>
                <a:gridCol w="1017207"/>
                <a:gridCol w="1164627"/>
                <a:gridCol w="1017207"/>
                <a:gridCol w="829244"/>
                <a:gridCol w="855043"/>
                <a:gridCol w="737107"/>
              </a:tblGrid>
              <a:tr h="370167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REPORT ON THE STATUS OF CONSTRUCTION OF BNRGSK FOR MONTHLY REVIEW MEETING</a:t>
                      </a:r>
                    </a:p>
                  </a:txBody>
                  <a:tcPr marL="7762" marR="7762" marT="77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285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Sl. No.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Block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No. of GPs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No. of GPs where construction of BNRGSK started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No. of GPs received full amount of Rs. 10.00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No. of GPs where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Physical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progress is above 90%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No. of GPs where work could not be started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No. of GPs where work completed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Phisical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progress of P.S. BNREGSK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Remarks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Rajganj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70%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Sadar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35%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Maynaguri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Nil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Dhupguri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90%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Mal Bazar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Nagrakata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75%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Matiali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Alipurduar I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Alipurduar II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Madarihat Birpara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Falakata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Kalchini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Kumargram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62" marR="7762" marT="77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0" y="2438400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sz="5400" smtClean="0"/>
              <a:t>MIS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52403"/>
          <a:ext cx="9143999" cy="6476993"/>
        </p:xfrm>
        <a:graphic>
          <a:graphicData uri="http://schemas.openxmlformats.org/drawingml/2006/table">
            <a:tbl>
              <a:tblPr/>
              <a:tblGrid>
                <a:gridCol w="2032934"/>
                <a:gridCol w="1142474"/>
                <a:gridCol w="1545701"/>
                <a:gridCol w="1041667"/>
                <a:gridCol w="1398691"/>
                <a:gridCol w="1176079"/>
                <a:gridCol w="806453"/>
              </a:tblGrid>
              <a:tr h="38577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Alipurduar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-I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03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G.P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 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Lakhs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Release of Fund from DPC as on 30/07/2012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 Available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Actual Expenditure as on 31/07/2012 in MIS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Anticipated Expenditure as on 31/07/2012 in MIS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Balance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BANCHUKAMARI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0.12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50.65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50.77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46.77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CHAKOWAKHETI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0.42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93.7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94.12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62.27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4.16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31.85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2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MATHURA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0.43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16.19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16.62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5.78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10.84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PARORPAR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35.45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35.47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17.66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17.81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PATLAKHAWA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44.615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44.825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39.04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5.785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PURBA KANTHALBARI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91.05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92.55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50.75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41.8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2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SALKUMAR-I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61.725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61.765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33.33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28.44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2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SALKUMAR-II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1.33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18.22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19.55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10.75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8.8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TAPSIKHATA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45.6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45.6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23.54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1.95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22.06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2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VIVEKANADA-I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20.3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20.34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16.11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4.23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VIVEKANADA-II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8.64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18.74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8.01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10.73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186.3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314</TotalTime>
  <Words>6038</Words>
  <Application>Microsoft Office PowerPoint</Application>
  <PresentationFormat>On-screen Show (4:3)</PresentationFormat>
  <Paragraphs>4466</Paragraphs>
  <Slides>67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MIS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THANK YOU!</vt:lpstr>
      <vt:lpstr>Slide 62</vt:lpstr>
      <vt:lpstr>Slide 63</vt:lpstr>
      <vt:lpstr>Slide 64</vt:lpstr>
      <vt:lpstr>Slide 65</vt:lpstr>
      <vt:lpstr>Slide 66</vt:lpstr>
      <vt:lpstr>Slide 67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Rana</dc:creator>
  <cp:lastModifiedBy>NREGS Jalpaiguri</cp:lastModifiedBy>
  <cp:revision>137</cp:revision>
  <dcterms:created xsi:type="dcterms:W3CDTF">2012-08-03T21:52:36Z</dcterms:created>
  <dcterms:modified xsi:type="dcterms:W3CDTF">2012-08-06T10:45:24Z</dcterms:modified>
</cp:coreProperties>
</file>